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15" r:id="rId3"/>
  </p:sldMasterIdLst>
  <p:notesMasterIdLst>
    <p:notesMasterId r:id="rId23"/>
  </p:notesMasterIdLst>
  <p:handoutMasterIdLst>
    <p:handoutMasterId r:id="rId24"/>
  </p:handoutMasterIdLst>
  <p:sldIdLst>
    <p:sldId id="256" r:id="rId4"/>
    <p:sldId id="327" r:id="rId5"/>
    <p:sldId id="294" r:id="rId6"/>
    <p:sldId id="310" r:id="rId7"/>
    <p:sldId id="330" r:id="rId8"/>
    <p:sldId id="325" r:id="rId9"/>
    <p:sldId id="326" r:id="rId10"/>
    <p:sldId id="257" r:id="rId11"/>
    <p:sldId id="282" r:id="rId12"/>
    <p:sldId id="319" r:id="rId13"/>
    <p:sldId id="280" r:id="rId14"/>
    <p:sldId id="287" r:id="rId15"/>
    <p:sldId id="290" r:id="rId16"/>
    <p:sldId id="320" r:id="rId17"/>
    <p:sldId id="308" r:id="rId18"/>
    <p:sldId id="312" r:id="rId19"/>
    <p:sldId id="331" r:id="rId20"/>
    <p:sldId id="332" r:id="rId21"/>
    <p:sldId id="328" r:id="rId22"/>
  </p:sldIdLst>
  <p:sldSz cx="12192000" cy="6858000"/>
  <p:notesSz cx="6858000" cy="9947275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244" autoAdjust="0"/>
  </p:normalViewPr>
  <p:slideViewPr>
    <p:cSldViewPr>
      <p:cViewPr varScale="1">
        <p:scale>
          <a:sx n="106" d="100"/>
          <a:sy n="106" d="100"/>
        </p:scale>
        <p:origin x="126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320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Показатели круглосуточного стационара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487840310289015E-2"/>
          <c:y val="0.24426002215969997"/>
          <c:w val="0.95088450087824283"/>
          <c:h val="0.65110614586367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7095</c:v>
                </c:pt>
                <c:pt idx="1">
                  <c:v>4665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F-4339-BEC2-DA79853DE0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5018</c:v>
                </c:pt>
                <c:pt idx="1">
                  <c:v>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0F-4339-BEC2-DA79853DE0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Экстренные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0F-4339-BEC2-DA79853DE0A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2372</c:v>
                </c:pt>
                <c:pt idx="1">
                  <c:v>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0F-4339-BEC2-DA79853DE0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3628416"/>
        <c:axId val="174158208"/>
      </c:barChart>
      <c:catAx>
        <c:axId val="1736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158208"/>
        <c:crosses val="autoZero"/>
        <c:auto val="1"/>
        <c:lblAlgn val="ctr"/>
        <c:lblOffset val="100"/>
        <c:noMultiLvlLbl val="0"/>
      </c:catAx>
      <c:valAx>
        <c:axId val="1741582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3628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Пролечено с ОИМ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360672160022169"/>
          <c:y val="0.13829318109953598"/>
          <c:w val="0.51408634520406826"/>
          <c:h val="0.707693375949680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80449647008925E-2"/>
                  <c:y val="-2.1059019976221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46-4FB7-9F5D-17937221CB96}"/>
                </c:ext>
              </c:extLst>
            </c:dLbl>
            <c:dLbl>
              <c:idx val="1"/>
              <c:layout>
                <c:manualLayout>
                  <c:x val="8.2172056640171368E-2"/>
                  <c:y val="-4.7382794946498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46-4FB7-9F5D-17937221CB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1058</c:v>
                </c:pt>
                <c:pt idx="1">
                  <c:v>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46-4FB7-9F5D-17937221CB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Q позитив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0616036349496526E-2"/>
                  <c:y val="3.6359765996149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46-4FB7-9F5D-17937221CB96}"/>
                </c:ext>
              </c:extLst>
            </c:dLbl>
            <c:dLbl>
              <c:idx val="1"/>
              <c:layout>
                <c:manualLayout>
                  <c:x val="8.26977242427609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46-4FB7-9F5D-17937221CB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740</c:v>
                </c:pt>
                <c:pt idx="1">
                  <c:v>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46-4FB7-9F5D-17937221CB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Q негатив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2003666259304526E-4"/>
                  <c:y val="-7.9835034913202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46-4FB7-9F5D-17937221CB96}"/>
                </c:ext>
              </c:extLst>
            </c:dLbl>
            <c:dLbl>
              <c:idx val="1"/>
              <c:layout>
                <c:manualLayout>
                  <c:x val="3.3184444152669903E-3"/>
                  <c:y val="-8.950083489894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46-4FB7-9F5D-17937221CB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318</c:v>
                </c:pt>
                <c:pt idx="1">
                  <c:v>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46-4FB7-9F5D-17937221C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162048"/>
        <c:axId val="232163584"/>
      </c:barChart>
      <c:catAx>
        <c:axId val="2321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163584"/>
        <c:crosses val="autoZero"/>
        <c:auto val="1"/>
        <c:lblAlgn val="ctr"/>
        <c:lblOffset val="100"/>
        <c:noMultiLvlLbl val="0"/>
      </c:catAx>
      <c:valAx>
        <c:axId val="23216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1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1068037894779"/>
          <c:y val="0.37549020258113941"/>
          <c:w val="0.21277149761137651"/>
          <c:h val="0.2222744321941011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775238074708117"/>
          <c:y val="0.13844732624837727"/>
          <c:w val="0.47740037472909541"/>
          <c:h val="0.66934610651371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133737277054686E-3"/>
                  <c:y val="-3.8658729088845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89-4CE9-9852-F6E430A56F8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7.7</c:v>
                </c:pt>
                <c:pt idx="1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89-4CE9-9852-F6E430A56F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198400"/>
        <c:axId val="244205440"/>
      </c:barChart>
      <c:catAx>
        <c:axId val="24419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4205440"/>
        <c:crosses val="autoZero"/>
        <c:auto val="1"/>
        <c:lblAlgn val="ctr"/>
        <c:lblOffset val="100"/>
        <c:noMultiLvlLbl val="0"/>
      </c:catAx>
      <c:valAx>
        <c:axId val="24420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198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2.905258031515821E-2"/>
                  <c:y val="-2.5964547644345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BA-4975-8B52-B5F81196C8B2}"/>
                </c:ext>
              </c:extLst>
            </c:dLbl>
            <c:dLbl>
              <c:idx val="1"/>
              <c:layout>
                <c:manualLayout>
                  <c:x val="-1.9679756437610527E-2"/>
                  <c:y val="2.760750967757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BA-4975-8B52-B5F81196C8B2}"/>
                </c:ext>
              </c:extLst>
            </c:dLbl>
            <c:dLbl>
              <c:idx val="2"/>
              <c:layout>
                <c:manualLayout>
                  <c:x val="-1.7434963170171478E-3"/>
                  <c:y val="-1.0563008344776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BA-4975-8B52-B5F81196C8B2}"/>
                </c:ext>
              </c:extLst>
            </c:dLbl>
            <c:dLbl>
              <c:idx val="3"/>
              <c:layout>
                <c:manualLayout>
                  <c:x val="4.9956533229993036E-2"/>
                  <c:y val="-1.6951039420732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BA-4975-8B52-B5F81196C8B2}"/>
                </c:ext>
              </c:extLst>
            </c:dLbl>
            <c:dLbl>
              <c:idx val="4"/>
              <c:layout>
                <c:manualLayout>
                  <c:x val="3.0710330911666316E-2"/>
                  <c:y val="-3.9613870265545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BA-4975-8B52-B5F81196C8B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ЧТКА</c:v>
                </c:pt>
                <c:pt idx="1">
                  <c:v>АКШ</c:v>
                </c:pt>
                <c:pt idx="2">
                  <c:v>консерватив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743</c:v>
                </c:pt>
                <c:pt idx="1">
                  <c:v>74</c:v>
                </c:pt>
                <c:pt idx="2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BA-4975-8B52-B5F81196C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3.106500071420636E-2"/>
                  <c:y val="-1.4386004435721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2-4DE5-B3DB-7899DCE1798D}"/>
                </c:ext>
              </c:extLst>
            </c:dLbl>
            <c:dLbl>
              <c:idx val="1"/>
              <c:layout>
                <c:manualLayout>
                  <c:x val="-1.2399325760341202E-2"/>
                  <c:y val="6.843143971657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62-4DE5-B3DB-7899DCE1798D}"/>
                </c:ext>
              </c:extLst>
            </c:dLbl>
            <c:dLbl>
              <c:idx val="2"/>
              <c:layout>
                <c:manualLayout>
                  <c:x val="-1.450776753520893E-3"/>
                  <c:y val="-1.238288338332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62-4DE5-B3DB-7899DCE1798D}"/>
                </c:ext>
              </c:extLst>
            </c:dLbl>
            <c:dLbl>
              <c:idx val="3"/>
              <c:layout>
                <c:manualLayout>
                  <c:x val="1.9707586602931565E-2"/>
                  <c:y val="-3.0567334082221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2-4DE5-B3DB-7899DCE1798D}"/>
                </c:ext>
              </c:extLst>
            </c:dLbl>
            <c:dLbl>
              <c:idx val="4"/>
              <c:layout>
                <c:manualLayout>
                  <c:x val="2.3515244337930705E-2"/>
                  <c:y val="-5.4253745468610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62-4DE5-B3DB-7899DCE179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ЧТКА</c:v>
                </c:pt>
                <c:pt idx="1">
                  <c:v>АКШ</c:v>
                </c:pt>
                <c:pt idx="2">
                  <c:v>консерватив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823</c:v>
                </c:pt>
                <c:pt idx="1">
                  <c:v>100</c:v>
                </c:pt>
                <c:pt idx="2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62-4DE5-B3DB-7899DCE17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0.10076026096815453"/>
                  <c:y val="-0.13311183016701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C3-4367-9E29-F133BD54F9DA}"/>
                </c:ext>
              </c:extLst>
            </c:dLbl>
            <c:dLbl>
              <c:idx val="1"/>
              <c:layout>
                <c:manualLayout>
                  <c:x val="4.0883109639263823E-2"/>
                  <c:y val="-2.2740682414698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C3-4367-9E29-F133BD54F9DA}"/>
                </c:ext>
              </c:extLst>
            </c:dLbl>
            <c:dLbl>
              <c:idx val="2"/>
              <c:layout>
                <c:manualLayout>
                  <c:x val="-6.3523568606337191E-2"/>
                  <c:y val="2.476437803207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C3-4367-9E29-F133BD54F9DA}"/>
                </c:ext>
              </c:extLst>
            </c:dLbl>
            <c:dLbl>
              <c:idx val="3"/>
              <c:layout>
                <c:manualLayout>
                  <c:x val="7.292637000447179E-4"/>
                  <c:y val="-7.992584157315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C3-4367-9E29-F133BD54F9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Кардиогенный шок</c:v>
                </c:pt>
                <c:pt idx="1">
                  <c:v>разрывы миокарда</c:v>
                </c:pt>
                <c:pt idx="2">
                  <c:v>нарастающая СН</c:v>
                </c:pt>
                <c:pt idx="3">
                  <c:v>отек г\мозга</c:v>
                </c:pt>
                <c:pt idx="4">
                  <c:v>Прочие(ФЖ,ОНМК,ОИМ)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0.41799999999999998</c:v>
                </c:pt>
                <c:pt idx="1">
                  <c:v>0.08</c:v>
                </c:pt>
                <c:pt idx="2">
                  <c:v>0.19500000000000001</c:v>
                </c:pt>
                <c:pt idx="3">
                  <c:v>0.22900000000000001</c:v>
                </c:pt>
                <c:pt idx="4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C3-4367-9E29-F133BD54F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712004933924719E-2"/>
          <c:y val="0.18347382698218714"/>
          <c:w val="0.53966314996339437"/>
          <c:h val="0.71937053290375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0.1104068921117027"/>
                  <c:y val="0.16736126541495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33-4AB7-BB6B-84256BAEACF6}"/>
                </c:ext>
              </c:extLst>
            </c:dLbl>
            <c:dLbl>
              <c:idx val="1"/>
              <c:layout>
                <c:manualLayout>
                  <c:x val="-1.1781098396474363E-3"/>
                  <c:y val="1.3921601303558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33-4AB7-BB6B-84256BAEACF6}"/>
                </c:ext>
              </c:extLst>
            </c:dLbl>
            <c:dLbl>
              <c:idx val="2"/>
              <c:layout>
                <c:manualLayout>
                  <c:x val="1.3566868638527343E-2"/>
                  <c:y val="-0.125574936118209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33-4AB7-BB6B-84256BAEACF6}"/>
                </c:ext>
              </c:extLst>
            </c:dLbl>
            <c:dLbl>
              <c:idx val="3"/>
              <c:layout>
                <c:manualLayout>
                  <c:x val="4.7878939377106244E-2"/>
                  <c:y val="-3.8453134836869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33-4AB7-BB6B-84256BAEACF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Кардиогенный шок</c:v>
                </c:pt>
                <c:pt idx="1">
                  <c:v>разрывы миокарда</c:v>
                </c:pt>
                <c:pt idx="2">
                  <c:v>полиорганная недост-ть</c:v>
                </c:pt>
                <c:pt idx="3">
                  <c:v>отек г\мозга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0.53600000000000003</c:v>
                </c:pt>
                <c:pt idx="1">
                  <c:v>9.7000000000000003E-2</c:v>
                </c:pt>
                <c:pt idx="2">
                  <c:v>0.34200000000000003</c:v>
                </c:pt>
                <c:pt idx="3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33-4AB7-BB6B-84256BAEA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374793697621282E-3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25-4A2C-9987-EA937AA3D432}"/>
                </c:ext>
              </c:extLst>
            </c:dLbl>
            <c:dLbl>
              <c:idx val="1"/>
              <c:layout>
                <c:manualLayout>
                  <c:x val="2.5499174790485128E-2"/>
                  <c:y val="-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25-4A2C-9987-EA937AA3D4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1 - 3 категория сложности операций</c:v>
                </c:pt>
                <c:pt idx="1">
                  <c:v>4 - 6  категория сложности операций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445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25-4A2C-9987-EA937AA3D4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624106023025553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25-4A2C-9987-EA937AA3D432}"/>
                </c:ext>
              </c:extLst>
            </c:dLbl>
            <c:dLbl>
              <c:idx val="1"/>
              <c:layout>
                <c:manualLayout>
                  <c:x val="3.1873968488106329E-2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25-4A2C-9987-EA937AA3D4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1 - 3 категория сложности операций</c:v>
                </c:pt>
                <c:pt idx="1">
                  <c:v>4 - 6  категория сложности операций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230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25-4A2C-9987-EA937AA3D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4840832"/>
        <c:axId val="254842368"/>
        <c:axId val="0"/>
      </c:bar3DChart>
      <c:catAx>
        <c:axId val="25484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842368"/>
        <c:crosses val="autoZero"/>
        <c:auto val="1"/>
        <c:lblAlgn val="ctr"/>
        <c:lblOffset val="100"/>
        <c:noMultiLvlLbl val="0"/>
      </c:catAx>
      <c:valAx>
        <c:axId val="25484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84083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6993351904658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CE-4BEE-A449-B8DDCA9F9E29}"/>
                </c:ext>
              </c:extLst>
            </c:dLbl>
            <c:dLbl>
              <c:idx val="1"/>
              <c:layout>
                <c:manualLayout>
                  <c:x val="2.177398670380931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CE-4BEE-A449-B8DDCA9F9E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1-3  категория сложности операций</c:v>
                </c:pt>
                <c:pt idx="1">
                  <c:v>4 - 7  категория сложности операций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0.9</c:v>
                </c:pt>
                <c:pt idx="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CE-4BEE-A449-B8DDCA9F9E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951385374190209E-2"/>
                  <c:y val="-3.88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CE-4BEE-A449-B8DDCA9F9E29}"/>
                </c:ext>
              </c:extLst>
            </c:dLbl>
            <c:dLbl>
              <c:idx val="1"/>
              <c:layout>
                <c:manualLayout>
                  <c:x val="3.0483581385333042E-2"/>
                  <c:y val="-6.1111111111111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CE-4BEE-A449-B8DDCA9F9E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1-3  категория сложности операций</c:v>
                </c:pt>
                <c:pt idx="1">
                  <c:v>4 - 7  категория сложности операций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0.86</c:v>
                </c:pt>
                <c:pt idx="1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CE-4BEE-A449-B8DDCA9F9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227840"/>
        <c:axId val="260229376"/>
        <c:axId val="0"/>
      </c:bar3DChart>
      <c:catAx>
        <c:axId val="26022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0229376"/>
        <c:crosses val="autoZero"/>
        <c:auto val="1"/>
        <c:lblAlgn val="ctr"/>
        <c:lblOffset val="100"/>
        <c:noMultiLvlLbl val="0"/>
      </c:catAx>
      <c:valAx>
        <c:axId val="26022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22784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</c:view3D>
    <c:floor>
      <c:thickness val="0"/>
      <c:spPr>
        <a:noFill/>
        <a:ln w="6350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514810648668916"/>
          <c:y val="5.0675065616797903E-2"/>
          <c:w val="0.63637399491730195"/>
          <c:h val="0.822985826771653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кардиохирургических операции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B-4A8B-B521-748D77B844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кардиохирургических операции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B-4A8B-B521-748D77B84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580864"/>
        <c:axId val="260582400"/>
        <c:axId val="0"/>
      </c:bar3DChart>
      <c:catAx>
        <c:axId val="26058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0582400"/>
        <c:crosses val="autoZero"/>
        <c:auto val="1"/>
        <c:lblAlgn val="ctr"/>
        <c:lblOffset val="100"/>
        <c:noMultiLvlLbl val="0"/>
      </c:catAx>
      <c:valAx>
        <c:axId val="260582400"/>
        <c:scaling>
          <c:logBase val="5"/>
          <c:orientation val="minMax"/>
          <c:max val="625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260580864"/>
        <c:crosses val="autoZero"/>
        <c:crossBetween val="between"/>
      </c:valAx>
      <c:spPr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20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14810648668916"/>
          <c:y val="7.0744454319890376E-2"/>
          <c:w val="0.63637399491730195"/>
          <c:h val="0.70540640986980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860864826184696E-17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2D-48F7-9F2A-29B09B90E4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Послеоперационная летальность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2D-48F7-9F2A-29B09B90E4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6682301000371936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2D-48F7-9F2A-29B09B90E4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Послеоперационная летальность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2D-48F7-9F2A-29B09B90E4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0720512"/>
        <c:axId val="260722048"/>
        <c:axId val="0"/>
      </c:bar3DChart>
      <c:catAx>
        <c:axId val="26072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0722048"/>
        <c:crosses val="autoZero"/>
        <c:auto val="1"/>
        <c:lblAlgn val="ctr"/>
        <c:lblOffset val="100"/>
        <c:noMultiLvlLbl val="0"/>
      </c:catAx>
      <c:valAx>
        <c:axId val="260722048"/>
        <c:scaling>
          <c:logBase val="10"/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0720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Летальность по стационару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479330708661411E-2"/>
          <c:y val="0.19915238176150363"/>
          <c:w val="0.81660039370078741"/>
          <c:h val="0.44713120110837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Общая летальность</c:v>
                </c:pt>
                <c:pt idx="1">
                  <c:v>Досуточная летальность</c:v>
                </c:pt>
                <c:pt idx="2">
                  <c:v>Послеоперациооная летальность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2.1</c:v>
                </c:pt>
                <c:pt idx="1">
                  <c:v>0.7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A-443D-8316-1EEA5D7641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4.14986570119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1A-443D-8316-1EEA5D76417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Общая летальность</c:v>
                </c:pt>
                <c:pt idx="1">
                  <c:v>Досуточная летальность</c:v>
                </c:pt>
                <c:pt idx="2">
                  <c:v>Послеоперациооная летальность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3.2</c:v>
                </c:pt>
                <c:pt idx="1">
                  <c:v>1.1000000000000001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1A-443D-8316-1EEA5D7641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1653120"/>
        <c:axId val="121661312"/>
      </c:barChart>
      <c:catAx>
        <c:axId val="12165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661312"/>
        <c:crosses val="autoZero"/>
        <c:auto val="1"/>
        <c:lblAlgn val="ctr"/>
        <c:lblOffset val="100"/>
        <c:noMultiLvlLbl val="0"/>
      </c:catAx>
      <c:valAx>
        <c:axId val="12166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65312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/>
            </a:pPr>
            <a:endParaRPr lang="en-US"/>
          </a:p>
        </c:txPr>
      </c:dTable>
    </c:plotArea>
    <c:legend>
      <c:legendPos val="t"/>
      <c:layout>
        <c:manualLayout>
          <c:xMode val="edge"/>
          <c:yMode val="edge"/>
          <c:x val="0.36333763209774317"/>
          <c:y val="0.10450407471065307"/>
          <c:w val="0.29089905951422546"/>
          <c:h val="5.84015174784501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оперированных детей 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89</a:t>
                    </a:r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226-4E83-9BB2-874D7EE5026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Прооперировано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26-4E83-9BB2-874D7EE502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Прооперировано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26-4E83-9BB2-874D7EE502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0453888"/>
        <c:axId val="260455424"/>
      </c:barChart>
      <c:catAx>
        <c:axId val="2604538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60455424"/>
        <c:crosses val="autoZero"/>
        <c:auto val="1"/>
        <c:lblAlgn val="ctr"/>
        <c:lblOffset val="100"/>
        <c:noMultiLvlLbl val="0"/>
      </c:catAx>
      <c:valAx>
        <c:axId val="26045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45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Послеоперационная летальность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240233468044119"/>
          <c:y val="0.28909417041517349"/>
          <c:w val="0.69127360695408036"/>
          <c:h val="0.61464972884149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Летальность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4-41FA-A3B5-3689F02C934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Летальность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4-41FA-A3B5-3689F02C93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0490368"/>
        <c:axId val="260491904"/>
      </c:barChart>
      <c:catAx>
        <c:axId val="2604903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60491904"/>
        <c:crosses val="autoZero"/>
        <c:auto val="1"/>
        <c:lblAlgn val="ctr"/>
        <c:lblOffset val="100"/>
        <c:noMultiLvlLbl val="0"/>
      </c:catAx>
      <c:valAx>
        <c:axId val="26049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490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кат сл опер</c:v>
                </c:pt>
                <c:pt idx="1">
                  <c:v>2 кат сл опер</c:v>
                </c:pt>
                <c:pt idx="2">
                  <c:v>3 кат сл опер</c:v>
                </c:pt>
                <c:pt idx="3">
                  <c:v>4 кат сл опер</c:v>
                </c:pt>
                <c:pt idx="4">
                  <c:v>эндоваскулярные операции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51</c:v>
                </c:pt>
                <c:pt idx="2">
                  <c:v>14</c:v>
                </c:pt>
                <c:pt idx="3">
                  <c:v>2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6-4466-809B-6D386C035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кат сл опер</c:v>
                </c:pt>
                <c:pt idx="1">
                  <c:v>2 кат сл опер</c:v>
                </c:pt>
                <c:pt idx="2">
                  <c:v>3 кат сл опер</c:v>
                </c:pt>
                <c:pt idx="3">
                  <c:v>4 кат сл опер</c:v>
                </c:pt>
                <c:pt idx="4">
                  <c:v>эндоваскулярные операции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</c:v>
                </c:pt>
                <c:pt idx="1">
                  <c:v>35</c:v>
                </c:pt>
                <c:pt idx="2">
                  <c:v>11</c:v>
                </c:pt>
                <c:pt idx="3">
                  <c:v>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6-4466-809B-6D386C035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391680"/>
        <c:axId val="260393216"/>
        <c:axId val="0"/>
      </c:bar3DChart>
      <c:catAx>
        <c:axId val="26039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0393216"/>
        <c:crosses val="autoZero"/>
        <c:auto val="1"/>
        <c:lblAlgn val="ctr"/>
        <c:lblOffset val="100"/>
        <c:noMultiLvlLbl val="0"/>
      </c:catAx>
      <c:valAx>
        <c:axId val="26039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39168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Летальные случаи по категориям сложности</a:t>
            </a:r>
            <a:endParaRPr lang="ru-RU" sz="1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 кат сл опер</c:v>
                </c:pt>
                <c:pt idx="1">
                  <c:v>3 кат сл опер</c:v>
                </c:pt>
                <c:pt idx="2">
                  <c:v>4 кат сл опер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5.8</c:v>
                </c:pt>
                <c:pt idx="1">
                  <c:v>64.2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8-4697-9D33-3CA885E47A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 кат сл опер</c:v>
                </c:pt>
                <c:pt idx="1">
                  <c:v>3 кат сл опер</c:v>
                </c:pt>
                <c:pt idx="2">
                  <c:v>4 кат сл опер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2.8</c:v>
                </c:pt>
                <c:pt idx="1">
                  <c:v>81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8-4697-9D33-3CA885E47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482560"/>
        <c:axId val="260484096"/>
        <c:axId val="0"/>
      </c:bar3DChart>
      <c:catAx>
        <c:axId val="2604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0484096"/>
        <c:crosses val="autoZero"/>
        <c:auto val="1"/>
        <c:lblAlgn val="ctr"/>
        <c:lblOffset val="100"/>
        <c:noMultiLvlLbl val="0"/>
      </c:catAx>
      <c:valAx>
        <c:axId val="2604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48256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57749560878608E-2"/>
          <c:y val="0.24426002215969997"/>
          <c:w val="0.95088450087824283"/>
          <c:h val="0.65110614586367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7-4C34-9F03-D14B89138E5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летальность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7-4C34-9F03-D14B89138E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753792"/>
        <c:axId val="210759680"/>
      </c:barChart>
      <c:catAx>
        <c:axId val="21075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759680"/>
        <c:crosses val="autoZero"/>
        <c:auto val="1"/>
        <c:lblAlgn val="ctr"/>
        <c:lblOffset val="100"/>
        <c:noMultiLvlLbl val="0"/>
      </c:catAx>
      <c:valAx>
        <c:axId val="210759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0753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3529033723885786"/>
          <c:y val="0.13393193890449392"/>
          <c:w val="0.36470966276114208"/>
          <c:h val="0.302364601743319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Показатели кардиологических</a:t>
            </a:r>
            <a:r>
              <a:rPr lang="ru-RU" baseline="0" dirty="0" smtClean="0"/>
              <a:t> отделений</a:t>
            </a:r>
            <a:endParaRPr lang="ru-RU" dirty="0"/>
          </a:p>
        </c:rich>
      </c:tx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пролечено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3255</c:v>
                </c:pt>
                <c:pt idx="1">
                  <c:v>2385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4-4527-845F-2A169C010C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Экстренно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989032964591235E-3"/>
                  <c:y val="-2.805875104786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94-4527-845F-2A169C010CC9}"/>
                </c:ext>
              </c:extLst>
            </c:dLbl>
            <c:dLbl>
              <c:idx val="1"/>
              <c:layout>
                <c:manualLayout>
                  <c:x val="1.4697441025071289E-2"/>
                  <c:y val="-2.4050358041025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94-4527-845F-2A169C010C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1814</c:v>
                </c:pt>
                <c:pt idx="1">
                  <c:v>1403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94-4527-845F-2A169C010C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956131858364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94-4527-845F-2A169C010CC9}"/>
                </c:ext>
              </c:extLst>
            </c:dLbl>
            <c:dLbl>
              <c:idx val="1"/>
              <c:layout>
                <c:manualLayout>
                  <c:x val="2.3095978753683452E-2"/>
                  <c:y val="-1.202517902051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94-4527-845F-2A169C010C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1441</c:v>
                </c:pt>
                <c:pt idx="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94-4527-845F-2A169C010C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081088"/>
        <c:axId val="211082624"/>
        <c:axId val="0"/>
      </c:bar3DChart>
      <c:catAx>
        <c:axId val="2110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082624"/>
        <c:crosses val="autoZero"/>
        <c:auto val="1"/>
        <c:lblAlgn val="ctr"/>
        <c:lblOffset val="100"/>
        <c:noMultiLvlLbl val="0"/>
      </c:catAx>
      <c:valAx>
        <c:axId val="2110826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108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74312377989752"/>
          <c:y val="0.21970435405658365"/>
          <c:w val="0.33013950830860062"/>
          <c:h val="0.515222459130005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Эндоваскулярные</a:t>
            </a:r>
            <a:r>
              <a:rPr lang="ru-RU" baseline="0" dirty="0" smtClean="0"/>
              <a:t> исследования</a:t>
            </a:r>
            <a:endParaRPr lang="ru-RU" dirty="0"/>
          </a:p>
        </c:rich>
      </c:tx>
      <c:layout>
        <c:manualLayout>
          <c:xMode val="edge"/>
          <c:yMode val="edge"/>
          <c:x val="0.10999995726970506"/>
          <c:y val="2.8600425778517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2437</c:v>
                </c:pt>
                <c:pt idx="1">
                  <c:v>2514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8-4D4A-8804-49BDB0363F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ЧТКА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411668063817828E-2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D8-4D4A-8804-49BDB0363F30}"/>
                </c:ext>
              </c:extLst>
            </c:dLbl>
            <c:dLbl>
              <c:idx val="1"/>
              <c:layout>
                <c:manualLayout>
                  <c:x val="4.5428454077493075E-2"/>
                  <c:y val="-2.0041965034188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D8-4D4A-8804-49BDB0363F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1174</c:v>
                </c:pt>
                <c:pt idx="1">
                  <c:v>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D8-4D4A-8804-49BDB0363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379712"/>
        <c:axId val="211383808"/>
        <c:axId val="0"/>
      </c:bar3DChart>
      <c:catAx>
        <c:axId val="2113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383808"/>
        <c:crosses val="autoZero"/>
        <c:auto val="1"/>
        <c:lblAlgn val="ctr"/>
        <c:lblOffset val="100"/>
        <c:noMultiLvlLbl val="0"/>
      </c:catAx>
      <c:valAx>
        <c:axId val="2113838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1379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Пролечено в КХ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245099203536772E-2"/>
                  <c:y val="-2.40503580410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B9-4C88-BC87-F7961FDDB7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620</c:v>
                </c:pt>
                <c:pt idx="1">
                  <c:v>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9-4C88-BC87-F7961FDDB7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Переведено из кардиологических отделении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495735041785479E-2"/>
                  <c:y val="-1.679707545722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B9-4C88-BC87-F7961FDDB79F}"/>
                </c:ext>
              </c:extLst>
            </c:dLbl>
            <c:dLbl>
              <c:idx val="1"/>
              <c:layout>
                <c:manualLayout>
                  <c:x val="3.4294029058499674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B9-4C88-BC87-F7961FDDB7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286</c:v>
                </c:pt>
                <c:pt idx="1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B9-4C88-BC87-F7961FDDB7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481728"/>
        <c:axId val="211483264"/>
        <c:axId val="0"/>
      </c:bar3DChart>
      <c:catAx>
        <c:axId val="21148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483264"/>
        <c:crosses val="autoZero"/>
        <c:auto val="1"/>
        <c:lblAlgn val="ctr"/>
        <c:lblOffset val="100"/>
        <c:noMultiLvlLbl val="0"/>
      </c:catAx>
      <c:valAx>
        <c:axId val="2114832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14817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пролечено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624656162702136E-2"/>
                  <c:y val="-1.668358170413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53-48E8-9971-4B946E95D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1611</c:v>
                </c:pt>
                <c:pt idx="1">
                  <c:v>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3-48E8-9971-4B946E95D8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98899720646833E-2"/>
                  <c:y val="-1.906695051901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53-48E8-9971-4B946E95D800}"/>
                </c:ext>
              </c:extLst>
            </c:dLbl>
            <c:dLbl>
              <c:idx val="1"/>
              <c:layout>
                <c:manualLayout>
                  <c:x val="1.9124381092863844E-2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53-48E8-9971-4B946E95D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886</c:v>
                </c:pt>
                <c:pt idx="1">
                  <c:v>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53-48E8-9971-4B946E95D8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экстренные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98899720646833E-2"/>
                  <c:y val="-2.383368814876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53-48E8-9971-4B946E95D800}"/>
                </c:ext>
              </c:extLst>
            </c:dLbl>
            <c:dLbl>
              <c:idx val="1"/>
              <c:layout>
                <c:manualLayout>
                  <c:x val="1.6999449860323416E-2"/>
                  <c:y val="-1.906695051901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53-48E8-9971-4B946E95D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725</c:v>
                </c:pt>
                <c:pt idx="1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53-48E8-9971-4B946E95D8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летальность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99449860323416E-2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53-48E8-9971-4B946E95D800}"/>
                </c:ext>
              </c:extLst>
            </c:dLbl>
            <c:dLbl>
              <c:idx val="1"/>
              <c:layout>
                <c:manualLayout>
                  <c:x val="1.9124381092863844E-2"/>
                  <c:y val="-2.62170569636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53-48E8-9971-4B946E95D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39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53-48E8-9971-4B946E95D8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1540224"/>
        <c:axId val="211107840"/>
        <c:axId val="0"/>
      </c:bar3DChart>
      <c:catAx>
        <c:axId val="21154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107840"/>
        <c:crosses val="autoZero"/>
        <c:auto val="1"/>
        <c:lblAlgn val="ctr"/>
        <c:lblOffset val="100"/>
        <c:noMultiLvlLbl val="0"/>
      </c:catAx>
      <c:valAx>
        <c:axId val="2111078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154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5599658940171"/>
          <c:y val="0.25660477688858946"/>
          <c:w val="0.33869479696365734"/>
          <c:h val="0.386870992828753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203017373069659E-2"/>
                  <c:y val="-0.141364374148129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6F-4C32-A96A-6F95434CEFCC}"/>
                </c:ext>
              </c:extLst>
            </c:dLbl>
            <c:dLbl>
              <c:idx val="1"/>
              <c:layout>
                <c:manualLayout>
                  <c:x val="-1.3124409787801355E-3"/>
                  <c:y val="1.69212228451581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6F-4C32-A96A-6F95434CEFCC}"/>
                </c:ext>
              </c:extLst>
            </c:dLbl>
            <c:dLbl>
              <c:idx val="2"/>
              <c:layout>
                <c:manualLayout>
                  <c:x val="-9.231265970447728E-3"/>
                  <c:y val="2.3526857449443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6F-4C32-A96A-6F95434CEFCC}"/>
                </c:ext>
              </c:extLst>
            </c:dLbl>
            <c:dLbl>
              <c:idx val="3"/>
              <c:layout>
                <c:manualLayout>
                  <c:x val="5.9174154260637747E-2"/>
                  <c:y val="-2.66765752314783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6F-4C32-A96A-6F95434CEFCC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ЭКС</c:v>
                </c:pt>
                <c:pt idx="1">
                  <c:v>ЭФИРЧА</c:v>
                </c:pt>
                <c:pt idx="2">
                  <c:v>ИКД</c:v>
                </c:pt>
                <c:pt idx="3">
                  <c:v>Криоаблация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</c:v>
                </c:pt>
                <c:pt idx="1">
                  <c:v>77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6F-4C32-A96A-6F95434CEFC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10"/>
          <c:dLbls>
            <c:dLbl>
              <c:idx val="0"/>
              <c:layout>
                <c:manualLayout>
                  <c:x val="3.1587176588222222E-3"/>
                  <c:y val="-7.10473457494621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3-4972-A095-4EF2FE5E14D1}"/>
                </c:ext>
              </c:extLst>
            </c:dLbl>
            <c:dLbl>
              <c:idx val="1"/>
              <c:layout>
                <c:manualLayout>
                  <c:x val="-7.001673016723632E-3"/>
                  <c:y val="-2.87329185646039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3-4972-A095-4EF2FE5E14D1}"/>
                </c:ext>
              </c:extLst>
            </c:dLbl>
            <c:dLbl>
              <c:idx val="2"/>
              <c:layout>
                <c:manualLayout>
                  <c:x val="4.2724011057594907E-4"/>
                  <c:y val="-7.416473927139408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3-4972-A095-4EF2FE5E14D1}"/>
                </c:ext>
              </c:extLst>
            </c:dLbl>
            <c:dLbl>
              <c:idx val="3"/>
              <c:layout>
                <c:manualLayout>
                  <c:x val="4.7723210492951765E-2"/>
                  <c:y val="-1.67112113805536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3-4972-A095-4EF2FE5E14D1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ЭКС</c:v>
                </c:pt>
                <c:pt idx="1">
                  <c:v>ЭФИРЧА</c:v>
                </c:pt>
                <c:pt idx="2">
                  <c:v>ИКД</c:v>
                </c:pt>
                <c:pt idx="3">
                  <c:v>Криоаблация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</c:v>
                </c:pt>
                <c:pt idx="1">
                  <c:v>104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E3-4972-A095-4EF2FE5E14D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1-30T11:43:40.687" idx="1">
    <p:pos x="3477" y="1706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0.43058</cdr:x>
      <cdr:y>0.7647</cdr:y>
    </cdr:from>
    <cdr:to>
      <cdr:x>0.59132</cdr:x>
      <cdr:y>0.9363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9412" y="4074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0.44304</cdr:x>
      <cdr:y>0.23767</cdr:y>
    </cdr:from>
    <cdr:to>
      <cdr:x>0.60378</cdr:x>
      <cdr:y>0.32432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1266440"/>
          <a:ext cx="914400" cy="461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800" dirty="0" smtClean="0"/>
            <a:t>на 35%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0.81013</cdr:x>
      <cdr:y>0.67568</cdr:y>
    </cdr:from>
    <cdr:to>
      <cdr:x>0.93671</cdr:x>
      <cdr:y>0.75676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8512" y="3600400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0.79747</cdr:x>
      <cdr:y>0.67568</cdr:y>
    </cdr:from>
    <cdr:to>
      <cdr:x>0.92405</cdr:x>
      <cdr:y>0.74324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36505" y="3600399"/>
          <a:ext cx="720080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1764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0.02657</cdr:y>
    </cdr:from>
    <cdr:to>
      <cdr:x>0.43478</cdr:x>
      <cdr:y>0.28889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86098"/>
          <a:ext cx="2160239" cy="85000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Умерло 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абс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.):</a:t>
          </a:r>
        </a:p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 2019 г. -   12 чел, </a:t>
          </a:r>
        </a:p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 2020 г. -  15 чел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0.12243</cdr:x>
      <cdr:y>0.77647</cdr:y>
    </cdr:from>
    <cdr:to>
      <cdr:x>0.36729</cdr:x>
      <cdr:y>0.82353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20080" y="4752528"/>
          <a:ext cx="144016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146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0.39178</cdr:x>
      <cdr:y>0.77647</cdr:y>
    </cdr:from>
    <cdr:to>
      <cdr:x>0.63664</cdr:x>
      <cdr:y>0.82353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304256" y="4752528"/>
          <a:ext cx="144016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53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0.66113</cdr:x>
      <cdr:y>0.77647</cdr:y>
    </cdr:from>
    <cdr:to>
      <cdr:x>0.90599</cdr:x>
      <cdr:y>0.82353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888432" y="4752528"/>
          <a:ext cx="144016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91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0.12243</cdr:x>
      <cdr:y>0.82222</cdr:y>
    </cdr:from>
    <cdr:to>
      <cdr:x>0.36729</cdr:x>
      <cdr:y>0.86928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20080" y="5328592"/>
          <a:ext cx="1440153" cy="3049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147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0.39178</cdr:x>
      <cdr:y>0.82222</cdr:y>
    </cdr:from>
    <cdr:to>
      <cdr:x>0.63664</cdr:x>
      <cdr:y>0.86928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304256" y="5328592"/>
          <a:ext cx="1440152" cy="3049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55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0.66113</cdr:x>
      <cdr:y>0.82222</cdr:y>
    </cdr:from>
    <cdr:to>
      <cdr:x>0.90599</cdr:x>
      <cdr:y>0.86928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888432" y="5328592"/>
          <a:ext cx="1440153" cy="3049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80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0.02449</cdr:x>
      <cdr:y>0.88889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6" y="5760640"/>
          <a:ext cx="5737519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0.90588</cdr:y>
    </cdr:from>
    <cdr:to>
      <cdr:x>0.2779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5544616"/>
          <a:ext cx="16344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0.12243</cdr:x>
      <cdr:y>0.89412</cdr:y>
    </cdr:from>
    <cdr:to>
      <cdr:x>0.2779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20080" y="5472608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0.22038</cdr:x>
      <cdr:y>0.8506</cdr:y>
    </cdr:from>
    <cdr:to>
      <cdr:x>0.37584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296144" y="5760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0.01224</cdr:x>
      <cdr:y>0.87317</cdr:y>
    </cdr:from>
    <cdr:to>
      <cdr:x>1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1990" y="5760640"/>
          <a:ext cx="5809545" cy="836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0.01224</cdr:x>
      <cdr:y>0.86667</cdr:y>
    </cdr:from>
    <cdr:to>
      <cdr:x>1</cdr:x>
      <cdr:y>0.99654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990" y="5616623"/>
          <a:ext cx="5809545" cy="841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Увеличение общей летальности  по стационару </a:t>
          </a:r>
        </a:p>
        <a:p xmlns:a="http://schemas.openxmlformats.org/drawingml/2006/main">
          <a:r>
            <a:rPr lang="ru-RU" sz="1600" dirty="0" smtClean="0"/>
            <a:t>обусловлено госпитализацией тяжелых соматических </a:t>
          </a:r>
        </a:p>
        <a:p xmlns:a="http://schemas.openxmlformats.org/drawingml/2006/main">
          <a:r>
            <a:rPr lang="ru-RU" sz="1600" dirty="0" smtClean="0"/>
            <a:t> пациентов с множественными сопутствующими патологиями 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0.43058</cdr:x>
      <cdr:y>0.7647</cdr:y>
    </cdr:from>
    <cdr:to>
      <cdr:x>0.59132</cdr:x>
      <cdr:y>0.9363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9412" y="4074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0.44304</cdr:x>
      <cdr:y>0.23767</cdr:y>
    </cdr:from>
    <cdr:to>
      <cdr:x>0.60378</cdr:x>
      <cdr:y>0.32432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1266440"/>
          <a:ext cx="914400" cy="461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0.38095</cdr:x>
      <cdr:y>0.15909</cdr:y>
    </cdr:from>
    <cdr:to>
      <cdr:x>0.41667</cdr:x>
      <cdr:y>0.29545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304256" y="504056"/>
          <a:ext cx="216024" cy="43204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0.42857</cdr:x>
      <cdr:y>0.15909</cdr:y>
    </cdr:from>
    <cdr:to>
      <cdr:x>0.5</cdr:x>
      <cdr:y>0.29545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592288" y="504056"/>
          <a:ext cx="432048" cy="4320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На 27%</a:t>
          </a:r>
          <a:endParaRPr lang="ru-RU" dirty="0"/>
        </a:p>
      </cdr:txBody>
    </cdr:sp>
  </cdr:relSizeAnchor>
  <cdr:relSizeAnchor xmlns:cdr="http://schemas.openxmlformats.org/drawingml/2006/chartDrawing">
    <cdr:from>
      <cdr:x>0.55814</cdr:x>
      <cdr:y>0.40426</cdr:y>
    </cdr:from>
    <cdr:to>
      <cdr:x>0.59386</cdr:x>
      <cdr:y>0.5179</cdr:y>
    </cdr:to>
    <cdr:sp macro="" textlink="">
      <cdr:nvSpPr>
        <cdr:cNvPr id="4" name="Стрелка вниз 3"/>
        <cdr:cNvSpPr/>
      </cdr:nvSpPr>
      <cdr:spPr>
        <a:xfrm xmlns:a="http://schemas.openxmlformats.org/drawingml/2006/main">
          <a:off x="3456384" y="1368152"/>
          <a:ext cx="221203" cy="384601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0.59524</cdr:x>
      <cdr:y>0.38636</cdr:y>
    </cdr:from>
    <cdr:to>
      <cdr:x>0.66667</cdr:x>
      <cdr:y>0.52273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600400" y="1224136"/>
          <a:ext cx="432048" cy="4320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На 32%</a:t>
          </a:r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0.43373</cdr:x>
      <cdr:y>0.16129</cdr:y>
    </cdr:from>
    <cdr:to>
      <cdr:x>0.55643</cdr:x>
      <cdr:y>0.24194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92288" y="720080"/>
          <a:ext cx="733329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На 30%</a:t>
          </a:r>
          <a:endParaRPr lang="ru-RU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0.33846</cdr:x>
      <cdr:y>0.18788</cdr:y>
    </cdr:from>
    <cdr:to>
      <cdr:x>0.45385</cdr:x>
      <cdr:y>0.25051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864096"/>
          <a:ext cx="5400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0.61538</cdr:x>
      <cdr:y>0.29747</cdr:y>
    </cdr:from>
    <cdr:to>
      <cdr:x>0.67692</cdr:x>
      <cdr:y>0.43838</cdr:y>
    </cdr:to>
    <cdr:sp macro="" textlink="">
      <cdr:nvSpPr>
        <cdr:cNvPr id="4" name="Стрелка вниз 3"/>
        <cdr:cNvSpPr/>
      </cdr:nvSpPr>
      <cdr:spPr>
        <a:xfrm xmlns:a="http://schemas.openxmlformats.org/drawingml/2006/main" rot="10800000">
          <a:off x="2968923" y="1563676"/>
          <a:ext cx="296902" cy="740705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0.69231</cdr:x>
      <cdr:y>0.29747</cdr:y>
    </cdr:from>
    <cdr:to>
      <cdr:x>0.98507</cdr:x>
      <cdr:y>0.42273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3340074" y="1563676"/>
          <a:ext cx="1412453" cy="65844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 rtl="0"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/>
            <a:t>Увеличение на 0,5%</a:t>
          </a:r>
          <a:endParaRPr lang="ru-RU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0.21795</cdr:x>
      <cdr:y>0.2</cdr:y>
    </cdr:from>
    <cdr:to>
      <cdr:x>0.34615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864096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7,8%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0.25641</cdr:x>
      <cdr:y>0.26667</cdr:y>
    </cdr:from>
    <cdr:to>
      <cdr:x>0.25641</cdr:x>
      <cdr:y>0.38333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1440160" y="1152128"/>
          <a:ext cx="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0.78773</cdr:x>
      <cdr:y>0.19801</cdr:y>
    </cdr:from>
    <cdr:to>
      <cdr:x>0.99508</cdr:x>
      <cdr:y>0.50036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73878" y="5988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0.46933</cdr:x>
      <cdr:y>0.25317</cdr:y>
    </cdr:from>
    <cdr:to>
      <cdr:x>0.67667</cdr:x>
      <cdr:y>0.55552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69724" y="7656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48%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0.68571</cdr:x>
      <cdr:y>0.06452</cdr:y>
    </cdr:from>
    <cdr:to>
      <cdr:x>0.74286</cdr:x>
      <cdr:y>0.24194</cdr:y>
    </cdr:to>
    <cdr:sp macro="" textlink="">
      <cdr:nvSpPr>
        <cdr:cNvPr id="2" name="Стрелка вверх 1"/>
        <cdr:cNvSpPr/>
      </cdr:nvSpPr>
      <cdr:spPr>
        <a:xfrm xmlns:a="http://schemas.openxmlformats.org/drawingml/2006/main" rot="10800000">
          <a:off x="3555116" y="204422"/>
          <a:ext cx="296298" cy="562129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0.75714</cdr:x>
      <cdr:y>0.06452</cdr:y>
    </cdr:from>
    <cdr:to>
      <cdr:x>0.97222</cdr:x>
      <cdr:y>0.31818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5450" y="204422"/>
          <a:ext cx="1115110" cy="80369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 63</a:t>
          </a:r>
        </a:p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операции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A50CBC-8F27-4571-9CF4-87917B3DA01C}" type="datetime1">
              <a:rPr lang="ru-RU" smtClean="0"/>
              <a:t>15.10.2021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E861E8E-D392-497B-BB21-122DD7C27C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871763A-5E33-45E3-A8F2-56DFE0C2155C}" type="datetime1">
              <a:rPr lang="ru-RU" noProof="0" smtClean="0"/>
              <a:t>15.10.2021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55D449-B875-4B8D-8E66-224D27E54C9A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573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670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7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5036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8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9357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6702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12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521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14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840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t>15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0151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10/15/2021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57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65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1B174B9-DDA6-43AC-94FF-E49E8A4C9EE5}"/>
              </a:ext>
            </a:extLst>
          </p:cNvPr>
          <p:cNvSpPr/>
          <p:nvPr userDrawn="1"/>
        </p:nvSpPr>
        <p:spPr>
          <a:xfrm>
            <a:off x="3" y="1"/>
            <a:ext cx="8641787" cy="6858000"/>
          </a:xfrm>
          <a:custGeom>
            <a:avLst/>
            <a:gdLst>
              <a:gd name="connsiteX0" fmla="*/ 0 w 8641787"/>
              <a:gd name="connsiteY0" fmla="*/ 0 h 6858000"/>
              <a:gd name="connsiteX1" fmla="*/ 6012887 w 8641787"/>
              <a:gd name="connsiteY1" fmla="*/ 0 h 6858000"/>
              <a:gd name="connsiteX2" fmla="*/ 8641787 w 8641787"/>
              <a:gd name="connsiteY2" fmla="*/ 6858000 h 6858000"/>
              <a:gd name="connsiteX3" fmla="*/ 0 w 864178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1787" h="6858000">
                <a:moveTo>
                  <a:pt x="0" y="0"/>
                </a:moveTo>
                <a:lnTo>
                  <a:pt x="6012887" y="0"/>
                </a:lnTo>
                <a:lnTo>
                  <a:pt x="86417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AFFB5B8-275F-4541-94CB-C7A723310F6D}"/>
              </a:ext>
            </a:extLst>
          </p:cNvPr>
          <p:cNvSpPr/>
          <p:nvPr userDrawn="1"/>
        </p:nvSpPr>
        <p:spPr>
          <a:xfrm rot="20330711">
            <a:off x="7416424" y="-293215"/>
            <a:ext cx="234813" cy="7444430"/>
          </a:xfrm>
          <a:custGeom>
            <a:avLst/>
            <a:gdLst>
              <a:gd name="connsiteX0" fmla="*/ 0 w 234813"/>
              <a:gd name="connsiteY0" fmla="*/ 0 h 7444430"/>
              <a:gd name="connsiteX1" fmla="*/ 234813 w 234813"/>
              <a:gd name="connsiteY1" fmla="*/ 90866 h 7444430"/>
              <a:gd name="connsiteX2" fmla="*/ 234813 w 234813"/>
              <a:gd name="connsiteY2" fmla="*/ 7444430 h 7444430"/>
              <a:gd name="connsiteX3" fmla="*/ 0 w 234813"/>
              <a:gd name="connsiteY3" fmla="*/ 7353565 h 744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13" h="7444430">
                <a:moveTo>
                  <a:pt x="0" y="0"/>
                </a:moveTo>
                <a:lnTo>
                  <a:pt x="234813" y="90866"/>
                </a:lnTo>
                <a:lnTo>
                  <a:pt x="234813" y="7444430"/>
                </a:lnTo>
                <a:lnTo>
                  <a:pt x="0" y="7353565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A91EB93-1A80-4108-9845-8CEBD98D597C}"/>
              </a:ext>
            </a:extLst>
          </p:cNvPr>
          <p:cNvSpPr/>
          <p:nvPr userDrawn="1"/>
        </p:nvSpPr>
        <p:spPr>
          <a:xfrm rot="20330711">
            <a:off x="8020266" y="-134683"/>
            <a:ext cx="234813" cy="2739613"/>
          </a:xfrm>
          <a:custGeom>
            <a:avLst/>
            <a:gdLst>
              <a:gd name="connsiteX0" fmla="*/ 0 w 234813"/>
              <a:gd name="connsiteY0" fmla="*/ 0 h 2739613"/>
              <a:gd name="connsiteX1" fmla="*/ 234813 w 234813"/>
              <a:gd name="connsiteY1" fmla="*/ 90866 h 2739613"/>
              <a:gd name="connsiteX2" fmla="*/ 234813 w 234813"/>
              <a:gd name="connsiteY2" fmla="*/ 2739613 h 2739613"/>
              <a:gd name="connsiteX3" fmla="*/ 0 w 234813"/>
              <a:gd name="connsiteY3" fmla="*/ 2648748 h 27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13" h="2739613">
                <a:moveTo>
                  <a:pt x="0" y="0"/>
                </a:moveTo>
                <a:lnTo>
                  <a:pt x="234813" y="90866"/>
                </a:lnTo>
                <a:lnTo>
                  <a:pt x="234813" y="2739613"/>
                </a:lnTo>
                <a:lnTo>
                  <a:pt x="0" y="264874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3E07247-868E-438C-BD34-0D0EC28772B4}"/>
              </a:ext>
            </a:extLst>
          </p:cNvPr>
          <p:cNvSpPr/>
          <p:nvPr userDrawn="1"/>
        </p:nvSpPr>
        <p:spPr>
          <a:xfrm rot="20330711" flipH="1" flipV="1">
            <a:off x="10369956" y="4253072"/>
            <a:ext cx="234813" cy="2739613"/>
          </a:xfrm>
          <a:custGeom>
            <a:avLst/>
            <a:gdLst>
              <a:gd name="connsiteX0" fmla="*/ 0 w 234813"/>
              <a:gd name="connsiteY0" fmla="*/ 0 h 2739613"/>
              <a:gd name="connsiteX1" fmla="*/ 234813 w 234813"/>
              <a:gd name="connsiteY1" fmla="*/ 90866 h 2739613"/>
              <a:gd name="connsiteX2" fmla="*/ 234813 w 234813"/>
              <a:gd name="connsiteY2" fmla="*/ 2739613 h 2739613"/>
              <a:gd name="connsiteX3" fmla="*/ 0 w 234813"/>
              <a:gd name="connsiteY3" fmla="*/ 2648748 h 273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13" h="2739613">
                <a:moveTo>
                  <a:pt x="0" y="0"/>
                </a:moveTo>
                <a:lnTo>
                  <a:pt x="234813" y="90866"/>
                </a:lnTo>
                <a:lnTo>
                  <a:pt x="234813" y="2739613"/>
                </a:lnTo>
                <a:lnTo>
                  <a:pt x="0" y="264874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42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F074AD-5A0D-40B4-813D-34862D7DF200}"/>
              </a:ext>
            </a:extLst>
          </p:cNvPr>
          <p:cNvSpPr/>
          <p:nvPr userDrawn="1"/>
        </p:nvSpPr>
        <p:spPr>
          <a:xfrm>
            <a:off x="0" y="-1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30" y="3395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399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6F6D66-F2F9-4BF4-99F9-B1BA1142497F}"/>
              </a:ext>
            </a:extLst>
          </p:cNvPr>
          <p:cNvSpPr/>
          <p:nvPr userDrawn="1"/>
        </p:nvSpPr>
        <p:spPr>
          <a:xfrm>
            <a:off x="0" y="6792686"/>
            <a:ext cx="12192000" cy="65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58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76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47156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pPr defTabSz="914058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pPr defTabSz="914058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pPr defTabSz="914058"/>
            <a:fld id="{725C68B6-61C2-468F-89AB-4B9F7531AA68}" type="slidenum">
              <a:rPr lang="ru-RU" smtClean="0">
                <a:solidFill>
                  <a:prstClr val="black"/>
                </a:solidFill>
              </a:rPr>
              <a:pPr defTabSz="914058"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9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729D210-C69E-4CE6-AE0C-3E81A0A0D49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10/15/2021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AD86E3D-C025-40BD-9D9E-A036DB94A9A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26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BAF6E4-CAEE-4332-B8CA-B0FD83747FA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10/15/2021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C09341F-AE00-4A1D-BCE1-5B1D42FCB83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38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704D-CD0B-46CD-8809-CE25237B52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04174-64A6-48EC-A28F-3A9237F1BE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8157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C290-C461-4832-8732-155FA4E8FCF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6476-77FB-4D14-8C70-185826DDAB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1761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34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89C6F-9A53-47BC-B172-48CF9CF900B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7328-D462-49D0-A834-585513D429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3337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7524-52A5-42C9-9F31-29814B5205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B3F3-EFCC-43D4-9C01-5885084120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7001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113B-3F4D-4768-80E3-84C3C2B7343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7F6C-5241-4CF4-85F9-A074099DDA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50433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6DE1-54BB-4BFA-9967-D851E9AD4CE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929F-E21B-4E10-837F-6D949E8AF8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7016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47CBA-55FD-49BB-AF8E-3990470BE30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9F49F-4A5D-4EAB-AAD3-E3BF1D450A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72177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D494-5DAC-49F3-A28A-F177C290840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4EA7-C21A-4EC6-ABD6-A5B7A2949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00059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5FD9-E47A-440D-B462-D41BD589B8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2D5B-8416-402C-A5C4-116D62C365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74459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6BB-BDEA-45DE-BAE2-4C3C9A47A25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EC68-6E0D-47FF-9EB3-E9D34321C6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93280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EFF2-683B-4416-B8F8-6B5C6667C7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D9D1-480B-4F66-801D-4EEB8DED43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7582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10/15/2021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689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139151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43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24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4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647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10/15/2021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427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7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6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l" defTabSz="914195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8" indent="-228548" algn="l" defTabSz="9141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47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2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8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5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2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8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27" indent="-228548" algn="l" defTabSz="9141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5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7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8" algn="l" defTabSz="9141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482B8-38C4-4DD5-B262-5B5F8E8C7D7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BAB4D-DE84-4CE9-ABF5-8CFCF3C81A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6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392" y="1700808"/>
            <a:ext cx="10870376" cy="2880320"/>
          </a:xfrm>
        </p:spPr>
        <p:txBody>
          <a:bodyPr rtlCol="0">
            <a:normAutofit/>
          </a:bodyPr>
          <a:lstStyle/>
          <a:p>
            <a:r>
              <a:rPr lang="ru-RU" sz="4000" i="1" dirty="0" smtClean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Отчёт за </a:t>
            </a: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2020год</a:t>
            </a:r>
            <a:b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КГП «Многопрофильной больницы №2 </a:t>
            </a:r>
            <a:b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г. Караганды»</a:t>
            </a:r>
            <a:br>
              <a:rPr lang="ru-RU" sz="4000" i="1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endParaRPr lang="ru-RU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8208" y="6093296"/>
            <a:ext cx="4098175" cy="422176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А.Г.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Магзумов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23405881"/>
              </p:ext>
            </p:extLst>
          </p:nvPr>
        </p:nvGraphicFramePr>
        <p:xfrm>
          <a:off x="119336" y="404664"/>
          <a:ext cx="63367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91344" y="5373216"/>
            <a:ext cx="54006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Отмечается снижение количества пролеченных пациентов с ОИМ за 2020 на 95 случаев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55464591"/>
              </p:ext>
            </p:extLst>
          </p:nvPr>
        </p:nvGraphicFramePr>
        <p:xfrm>
          <a:off x="6816080" y="476672"/>
          <a:ext cx="48245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4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1325563"/>
          </a:xfrm>
        </p:spPr>
        <p:txBody>
          <a:bodyPr/>
          <a:lstStyle/>
          <a:p>
            <a:pPr algn="ctr"/>
            <a:r>
              <a:rPr lang="ru-RU" b="1" i="1" dirty="0" smtClean="0"/>
              <a:t>Объем оказания помощи пациентам с ОИМ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7488" y="1340768"/>
            <a:ext cx="9073008" cy="11521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сравнении с 2019 г. отмечается снижение проведения  первичного ЧКВ в 2020  на 9%, за счет  снижения количество госпитализированных пациентов с ОИМ, при этом удельный вес проведения первичного ЧКВ сохраняется в сравнении с предыдущем годом  на  прежнем уровне 77,7%.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044578"/>
              </p:ext>
            </p:extLst>
          </p:nvPr>
        </p:nvGraphicFramePr>
        <p:xfrm>
          <a:off x="6312024" y="2492896"/>
          <a:ext cx="5388024" cy="3862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0644603"/>
              </p:ext>
            </p:extLst>
          </p:nvPr>
        </p:nvGraphicFramePr>
        <p:xfrm>
          <a:off x="191344" y="2636912"/>
          <a:ext cx="55446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6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Анализ летальности при остром инфаркте миокарда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416" y="1052736"/>
            <a:ext cx="10441160" cy="1224136"/>
          </a:xfrm>
        </p:spPr>
        <p:txBody>
          <a:bodyPr>
            <a:normAutofit/>
          </a:bodyPr>
          <a:lstStyle/>
          <a:p>
            <a:r>
              <a:rPr lang="ru-RU" sz="2000" dirty="0"/>
              <a:t>С</a:t>
            </a:r>
            <a:r>
              <a:rPr lang="ru-RU" sz="2000" dirty="0" smtClean="0"/>
              <a:t>реди причин смерти при ОИМ ведущим остается кардиогенный шок-более 40%. В то же время выживаемость пациентов поступивших с кардиогенным шоком в 2020 году выросла и составляет 65%, в то время как в 2019г. выживаемость составляла менее 50%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6591393"/>
              </p:ext>
            </p:extLst>
          </p:nvPr>
        </p:nvGraphicFramePr>
        <p:xfrm>
          <a:off x="6384032" y="2348880"/>
          <a:ext cx="56166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09077433"/>
              </p:ext>
            </p:extLst>
          </p:nvPr>
        </p:nvGraphicFramePr>
        <p:xfrm>
          <a:off x="191344" y="2420888"/>
          <a:ext cx="56166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5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232049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476750" algn="l"/>
              </a:tabLst>
            </a:pPr>
            <a:endParaRPr lang="ru-RU" b="1" i="1" dirty="0" smtClean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5116" y="1844824"/>
            <a:ext cx="10141768" cy="39604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476750" algn="l"/>
              </a:tabLst>
            </a:pPr>
            <a:r>
              <a:rPr lang="ru-RU" b="1" i="1" dirty="0" smtClean="0">
                <a:ea typeface="Calibri"/>
                <a:cs typeface="Times New Roman"/>
              </a:rPr>
              <a:t>Все виды кардиохирургических операций делятся на следующие категории сложности: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476750" algn="l"/>
              </a:tabLst>
            </a:pPr>
            <a:r>
              <a:rPr lang="ru-RU" b="1" i="1" dirty="0" smtClean="0">
                <a:ea typeface="Calibri"/>
                <a:cs typeface="Times New Roman"/>
              </a:rPr>
              <a:t>С </a:t>
            </a:r>
            <a:r>
              <a:rPr lang="ru-RU" b="1" i="1" dirty="0">
                <a:ea typeface="Calibri"/>
                <a:cs typeface="Times New Roman"/>
              </a:rPr>
              <a:t>1-3 категории относятся операции: </a:t>
            </a:r>
            <a:r>
              <a:rPr lang="ru-RU" i="1" dirty="0">
                <a:ea typeface="Calibri"/>
                <a:cs typeface="Times New Roman"/>
              </a:rPr>
              <a:t>Пациенты с ФВ ниже 50%, в возрасте до 70 лет, 1-3сосуд поражением коронарного русла.</a:t>
            </a:r>
            <a:endParaRPr lang="ru-RU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476750" algn="l"/>
              </a:tabLst>
            </a:pPr>
            <a:r>
              <a:rPr lang="ru-RU" b="1" i="1" dirty="0">
                <a:ea typeface="Calibri"/>
                <a:cs typeface="Times New Roman"/>
              </a:rPr>
              <a:t>С 4-6 категории относятся операции:</a:t>
            </a:r>
            <a:r>
              <a:rPr lang="ru-RU" i="1" dirty="0">
                <a:ea typeface="Calibri"/>
                <a:cs typeface="Times New Roman"/>
              </a:rPr>
              <a:t> Пациенты с ФВ менее 30%, старше 70 лет, 1-3 сосудистое поражение коронарного русла, с  сочетанным поражением клапанного аппарата, </a:t>
            </a:r>
            <a:r>
              <a:rPr lang="ru-RU" i="1" dirty="0" err="1">
                <a:ea typeface="Calibri"/>
                <a:cs typeface="Times New Roman"/>
              </a:rPr>
              <a:t>диссекция</a:t>
            </a:r>
            <a:r>
              <a:rPr lang="ru-RU" i="1" dirty="0">
                <a:ea typeface="Calibri"/>
                <a:cs typeface="Times New Roman"/>
              </a:rPr>
              <a:t> аорты</a:t>
            </a:r>
            <a:r>
              <a:rPr lang="ru-RU" i="1" dirty="0" smtClean="0"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13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b="1" i="1" dirty="0" smtClean="0"/>
              <a:t>Определение кардиохирургических (</a:t>
            </a:r>
            <a:r>
              <a:rPr lang="ru-RU" altLang="ru-RU" b="1" i="1" dirty="0" err="1"/>
              <a:t>взр</a:t>
            </a:r>
            <a:r>
              <a:rPr lang="ru-RU" altLang="ru-RU" b="1" i="1" dirty="0"/>
              <a:t>) операций по категориям сложности: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54983"/>
              </p:ext>
            </p:extLst>
          </p:nvPr>
        </p:nvGraphicFramePr>
        <p:xfrm>
          <a:off x="317864" y="3717032"/>
          <a:ext cx="44099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886235"/>
              </p:ext>
            </p:extLst>
          </p:nvPr>
        </p:nvGraphicFramePr>
        <p:xfrm>
          <a:off x="6096000" y="3820398"/>
          <a:ext cx="5256584" cy="2920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-101867" y="3451066"/>
            <a:ext cx="6672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Операции по категориям сложности </a:t>
            </a:r>
            <a:r>
              <a:rPr lang="ru-RU" dirty="0" smtClean="0">
                <a:solidFill>
                  <a:prstClr val="black"/>
                </a:solidFill>
              </a:rPr>
              <a:t>взрослой </a:t>
            </a:r>
            <a:r>
              <a:rPr lang="ru-RU" dirty="0">
                <a:solidFill>
                  <a:prstClr val="black"/>
                </a:solidFill>
              </a:rPr>
              <a:t>кардиохирургии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28770" y="345106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Летальные случаи </a:t>
            </a:r>
            <a:r>
              <a:rPr lang="ru-RU" dirty="0">
                <a:solidFill>
                  <a:prstClr val="black"/>
                </a:solidFill>
              </a:rPr>
              <a:t>по категориям </a:t>
            </a:r>
            <a:r>
              <a:rPr lang="ru-RU" dirty="0" smtClean="0">
                <a:solidFill>
                  <a:prstClr val="black"/>
                </a:solidFill>
              </a:rPr>
              <a:t>сложности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9958182" y="4221088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329746" y="4221088"/>
            <a:ext cx="95082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1,2%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064509"/>
              </p:ext>
            </p:extLst>
          </p:nvPr>
        </p:nvGraphicFramePr>
        <p:xfrm>
          <a:off x="407368" y="44624"/>
          <a:ext cx="51845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814568"/>
              </p:ext>
            </p:extLst>
          </p:nvPr>
        </p:nvGraphicFramePr>
        <p:xfrm>
          <a:off x="6456041" y="116632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Стрелка вниз 17"/>
          <p:cNvSpPr/>
          <p:nvPr/>
        </p:nvSpPr>
        <p:spPr>
          <a:xfrm rot="10800000">
            <a:off x="9742158" y="620688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14</a:t>
            </a:fld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3575719" y="4050650"/>
            <a:ext cx="216023" cy="530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207568" y="4221088"/>
            <a:ext cx="180020" cy="523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0549" y="5157192"/>
            <a:ext cx="10729191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Выживаемость  детей раннего возраста  при ВПС зависит от тяжести  поражения и прогноза и  делят на 4 группы.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При отсутствии хирургического вмешательства у детей с ВПС в течение первого года жизни погибает от 30 – 50% детей.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alibri" pitchFamily="34" charset="0"/>
              </a:rPr>
              <a:t>К одному месяцу от даты рождения погибает 40% детей.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076293"/>
              </p:ext>
            </p:extLst>
          </p:nvPr>
        </p:nvGraphicFramePr>
        <p:xfrm>
          <a:off x="1199456" y="1484784"/>
          <a:ext cx="9865096" cy="361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ВПС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Прогноз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1группа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ДМЖП,ДМПП,ОАП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смертность  в течение  первого  года жизни 8-11%)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2группа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effectLst/>
                        </a:rPr>
                        <a:t>Тетрада</a:t>
                      </a:r>
                      <a:r>
                        <a:rPr lang="ru-RU" sz="1600" kern="1200" dirty="0">
                          <a:effectLst/>
                        </a:rPr>
                        <a:t> </a:t>
                      </a:r>
                      <a:r>
                        <a:rPr lang="ru-RU" sz="1600" kern="1200" dirty="0" err="1">
                          <a:effectLst/>
                        </a:rPr>
                        <a:t>Фалло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смертность 24-36%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3группа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ТМС,   </a:t>
                      </a:r>
                      <a:r>
                        <a:rPr lang="ru-RU" sz="1600" kern="1200" dirty="0" err="1">
                          <a:effectLst/>
                        </a:rPr>
                        <a:t>Коарктация</a:t>
                      </a:r>
                      <a:r>
                        <a:rPr lang="ru-RU" sz="1600" kern="1200" dirty="0">
                          <a:effectLst/>
                        </a:rPr>
                        <a:t> аорты,   ТАДЛВ  АВК, аномалия </a:t>
                      </a:r>
                      <a:r>
                        <a:rPr lang="ru-RU" sz="1600" kern="1200" dirty="0" err="1">
                          <a:effectLst/>
                        </a:rPr>
                        <a:t>Эбштейна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смертность 36-52</a:t>
                      </a:r>
                      <a:r>
                        <a:rPr lang="ru-RU" sz="1600" kern="1200" dirty="0" smtClean="0">
                          <a:effectLst/>
                        </a:rPr>
                        <a:t>%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4группа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гипоплазия левого желудочка, атрезия легочной артерии, ОАС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73-97% смертельный </a:t>
                      </a:r>
                      <a:r>
                        <a:rPr lang="ru-RU" sz="1600" kern="1200" dirty="0" smtClean="0">
                          <a:effectLst/>
                        </a:rPr>
                        <a:t>исход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95400" y="548678"/>
            <a:ext cx="107291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Выживаемость  детей раннего возраста  при ВПС зависит от тяжести  поражения и прогноза и  делят на 4 группы.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5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3882218"/>
              </p:ext>
            </p:extLst>
          </p:nvPr>
        </p:nvGraphicFramePr>
        <p:xfrm>
          <a:off x="0" y="115888"/>
          <a:ext cx="4392613" cy="288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100316"/>
              </p:ext>
            </p:extLst>
          </p:nvPr>
        </p:nvGraphicFramePr>
        <p:xfrm>
          <a:off x="6384032" y="116632"/>
          <a:ext cx="518457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трелка вверх 7"/>
          <p:cNvSpPr/>
          <p:nvPr/>
        </p:nvSpPr>
        <p:spPr>
          <a:xfrm rot="10800000">
            <a:off x="9848565" y="866434"/>
            <a:ext cx="36004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966990"/>
              </p:ext>
            </p:extLst>
          </p:nvPr>
        </p:nvGraphicFramePr>
        <p:xfrm>
          <a:off x="216535" y="3645024"/>
          <a:ext cx="5245493" cy="309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07368" y="2886151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Операции по категориям сложности детской </a:t>
            </a:r>
            <a:r>
              <a:rPr lang="ru-RU" dirty="0" smtClean="0">
                <a:solidFill>
                  <a:prstClr val="black"/>
                </a:solidFill>
              </a:rPr>
              <a:t>кардиохирургии ( в 2020г. </a:t>
            </a:r>
            <a:r>
              <a:rPr lang="ru-RU" dirty="0" smtClean="0"/>
              <a:t>операции </a:t>
            </a:r>
            <a:r>
              <a:rPr lang="ru-RU" dirty="0"/>
              <a:t>по 3-4 </a:t>
            </a:r>
            <a:r>
              <a:rPr lang="ru-RU" dirty="0" smtClean="0"/>
              <a:t>категории снизилось на 8%, в сравнении с 2019годом.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865404"/>
              </p:ext>
            </p:extLst>
          </p:nvPr>
        </p:nvGraphicFramePr>
        <p:xfrm>
          <a:off x="6071986" y="3068960"/>
          <a:ext cx="5496622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08605" y="86643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5,3%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43478"/>
              </p:ext>
            </p:extLst>
          </p:nvPr>
        </p:nvGraphicFramePr>
        <p:xfrm>
          <a:off x="0" y="39033"/>
          <a:ext cx="12072664" cy="6861474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2859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5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8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3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ПОКАЗАТЕЛИ БСК 2020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 В СРАВНЕНИИ С 2019 годом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2019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2020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r>
                        <a:rPr lang="ru-RU" sz="1400" dirty="0">
                          <a:effectLst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Смертность за 11 месяц от БСК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(РЦРЗ)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Областной показатель 325,5 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4101 чел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Областной показатель 358,4 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4512 чел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  Увеличение  на 10,0 %.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Умершие от БСК за 11 мес.: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4101 ( 325,5 на 100 тыс. нас.)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4512 (358,4 на 100 тыс. 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   увеличение  на 10,0 %.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 ИБС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1245 чел. – (98,8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1228 чел. - (97,5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снижение на 1,4%.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*АГ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 чел. – (4,4 на 100 тыс. нас.)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 чел. – (3,7 на 100 тыс. 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снижение на  16,4%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*</a:t>
                      </a:r>
                      <a:r>
                        <a:rPr lang="ru-RU" sz="1400">
                          <a:effectLst/>
                        </a:rPr>
                        <a:t>ЦВЗ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1867 чел. – (148,2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1985 чел. – (157,7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увеличение на  6,3%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*ОИМ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223  чел. – (17,7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217  (17,2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снижение на 2,7%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0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 прочие БСК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711 чел. – (70,8 на 100 тыс. нас.)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1036 чел. – (103,6 на 100 тыс. нас.)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- увеличение  на 45,7%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Заболеваемость БСК за 12 мес. (РЦРЗ)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 на 100 тыс. нас.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191260" algn="ctr"/>
                          <a:tab pos="2383155" algn="r"/>
                        </a:tabLst>
                      </a:pPr>
                      <a:r>
                        <a:rPr lang="ru-RU" sz="1400" dirty="0">
                          <a:effectLst/>
                        </a:rPr>
                        <a:t>	 -2810,23 (38 688 чел.)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 на 100 тыс. нас.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1260" algn="ctr"/>
                          <a:tab pos="2383155" algn="r"/>
                        </a:tabLst>
                      </a:pPr>
                      <a:r>
                        <a:rPr lang="ru-RU" sz="1400">
                          <a:effectLst/>
                        </a:rPr>
                        <a:t>-2021,84 (27 819 чел.)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снижение   на 10,3 %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*АГ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12 789 чел. (928,9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10 899 чел. (792,12 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на 14,8 %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*ИБС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6 689 чел. </a:t>
                      </a:r>
                      <a:r>
                        <a:rPr lang="ru-RU" sz="1400">
                          <a:effectLst/>
                        </a:rPr>
                        <a:t>(666,59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3 671 чел. </a:t>
                      </a:r>
                      <a:r>
                        <a:rPr lang="ru-RU" sz="1400">
                          <a:effectLst/>
                        </a:rPr>
                        <a:t>(367,24 на 100 тыс.нас.)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 на 45,1 %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*ОИМ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1537 чел. (153,2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1341 чел. (134,2 на 100 </a:t>
                      </a:r>
                      <a:r>
                        <a:rPr lang="ru-RU" sz="1400" dirty="0" err="1">
                          <a:effectLst/>
                        </a:rPr>
                        <a:t>тыс.нас</a:t>
                      </a:r>
                      <a:r>
                        <a:rPr lang="ru-RU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  на 12,8%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Летальность от БСК за 12 мес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95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 Острый инфаркт миокарда за 12 мес.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данным КМИС пролечено 1364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Умерло 134 (9,8%)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данным КМИС 1330 пролечено, умерло 134 чел (10,1%)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пролеченных на 2,5%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Увеличение  летальности на 0,3% (по нашим данным) 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70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39256"/>
              </p:ext>
            </p:extLst>
          </p:nvPr>
        </p:nvGraphicFramePr>
        <p:xfrm>
          <a:off x="119336" y="260648"/>
          <a:ext cx="11881320" cy="6122099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281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5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2019 год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2020 год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r>
                        <a:rPr lang="ru-RU" sz="1500" dirty="0">
                          <a:effectLst/>
                        </a:rPr>
                        <a:t>+/-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/>
                        <a:t>Коронарографии</a:t>
                      </a:r>
                      <a:r>
                        <a:rPr lang="ru-RU" sz="1500" dirty="0"/>
                        <a:t> за 11 мес. в том числе: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3099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  <a:tab pos="1191260" algn="ctr"/>
                        </a:tabLst>
                      </a:pPr>
                      <a:r>
                        <a:rPr lang="ru-RU" sz="1500" dirty="0"/>
                        <a:t>		2657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Снижение  на 14,3 % всего КАГ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/>
                        <a:t>Стентирования</a:t>
                      </a:r>
                      <a:r>
                        <a:rPr lang="ru-RU" sz="1500" dirty="0"/>
                        <a:t> коронарных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артерий за 11 мес.  в </a:t>
                      </a:r>
                      <a:r>
                        <a:rPr lang="ru-RU" sz="1500" dirty="0" err="1"/>
                        <a:t>т.ч</a:t>
                      </a:r>
                      <a:r>
                        <a:rPr lang="ru-RU" sz="1500" dirty="0"/>
                        <a:t>.: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Экстренные: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Плановые: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АКШ 11 мес.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В том числе экстренно на ОКС: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В </a:t>
                      </a:r>
                      <a:r>
                        <a:rPr lang="ru-RU" sz="1500" dirty="0" err="1"/>
                        <a:t>т.ч</a:t>
                      </a:r>
                      <a:r>
                        <a:rPr lang="ru-RU" sz="1500" dirty="0"/>
                        <a:t> ОИМ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1258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735 (58,4%)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523 (41,6%)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397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 140 (35,3%)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96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1176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713 (60,6%)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 463 (36,4%)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290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 94 (32,4%)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56</a:t>
                      </a: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Снижение на 6,5%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Снижение экстренных на 2,9%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Снижение  кол-ва АКШ на 26,9% </a:t>
                      </a: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Проведено всего тромболизисов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за 12 месяца, из них: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Догоспитальный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Госпитальный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96 случаев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22</a:t>
                      </a:r>
                      <a:endParaRPr lang="ru-RU" sz="15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63 случаев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18</a:t>
                      </a:r>
                      <a:endParaRPr lang="ru-RU" sz="15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ТЛТ на 31,4%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Снижение </a:t>
                      </a:r>
                      <a:r>
                        <a:rPr lang="ru-RU" sz="1500" dirty="0" err="1">
                          <a:effectLst/>
                        </a:rPr>
                        <a:t>догоспитальный</a:t>
                      </a:r>
                      <a:r>
                        <a:rPr lang="ru-RU" sz="1500" dirty="0">
                          <a:effectLst/>
                        </a:rPr>
                        <a:t> ТЛТ на 34,4%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88" marR="441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59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063" y="404813"/>
            <a:ext cx="11617325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cs typeface="Arial" charset="0"/>
              </a:rPr>
              <a:t>Выводы: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cs typeface="Arial" charset="0"/>
              </a:rPr>
              <a:t>1.В связи с тем, что стационар работал  в 2020г. в условиях пандемии, это  повлияло на количество пролеченных пациентов снижение на 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40% в сравнение с 2019годом,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в основном за счет плановой госпитализации: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Но не смотря на это беспрерывно функционировала экстренная госпитализация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cs typeface="Arial" charset="0"/>
              </a:rPr>
              <a:t>•	снизилось количество  пролеченных плановых больных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на 45% 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(с 5018 – 2019 до 2801 в 2020г).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•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             </a:t>
            </a:r>
            <a:r>
              <a:rPr lang="ru-RU" sz="2000" b="1" dirty="0" smtClean="0">
                <a:solidFill>
                  <a:prstClr val="black"/>
                </a:solidFill>
                <a:cs typeface="Arial" charset="0"/>
              </a:rPr>
              <a:t>Снижение </a:t>
            </a:r>
            <a:r>
              <a:rPr lang="ru-RU" sz="2000" b="1" dirty="0">
                <a:solidFill>
                  <a:prstClr val="black"/>
                </a:solidFill>
                <a:cs typeface="Arial" charset="0"/>
              </a:rPr>
              <a:t>количества пролеченных пациентов в 2020г. </a:t>
            </a:r>
            <a:r>
              <a:rPr lang="ru-RU" sz="2000" b="1" dirty="0" smtClean="0">
                <a:solidFill>
                  <a:prstClr val="black"/>
                </a:solidFill>
                <a:cs typeface="Arial" charset="0"/>
              </a:rPr>
              <a:t>повлияло </a:t>
            </a:r>
            <a:r>
              <a:rPr lang="ru-RU" sz="2000" b="1" dirty="0">
                <a:solidFill>
                  <a:prstClr val="black"/>
                </a:solidFill>
                <a:cs typeface="Arial" charset="0"/>
              </a:rPr>
              <a:t>на показатели работы стационара.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•       увеличилась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общая летальность  на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1,1%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в сравнении с аналогичным периодом 2019г с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2,1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до 3,2  </a:t>
            </a:r>
            <a:endParaRPr lang="ru-RU" sz="2000" dirty="0">
              <a:solidFill>
                <a:srgbClr val="FF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cs typeface="Arial" charset="0"/>
              </a:rPr>
              <a:t>•	снизилось количество  проведенных операций на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18,2% (с </a:t>
            </a:r>
            <a:r>
              <a:rPr lang="ru-RU" sz="2000" dirty="0">
                <a:solidFill>
                  <a:prstClr val="black"/>
                </a:solidFill>
                <a:cs typeface="Arial" charset="0"/>
              </a:rPr>
              <a:t>2826 до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2310сл.)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black"/>
                </a:solidFill>
                <a:cs typeface="Arial" charset="0"/>
              </a:rPr>
              <a:t>•	снижение общего  количества операций АКШ в сравнении с аналогичным периодом 2019г </a:t>
            </a:r>
            <a:r>
              <a:rPr lang="ru-RU" sz="2000" dirty="0" smtClean="0">
                <a:solidFill>
                  <a:prstClr val="black"/>
                </a:solidFill>
                <a:cs typeface="Arial" charset="0"/>
              </a:rPr>
              <a:t>на 25% (107сл)</a:t>
            </a:r>
            <a:endParaRPr lang="en-US" sz="2000" dirty="0">
              <a:solidFill>
                <a:prstClr val="black"/>
              </a:solidFill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kk-KZ" sz="2000" dirty="0">
                <a:solidFill>
                  <a:prstClr val="black"/>
                </a:solidFill>
                <a:cs typeface="Arial" charset="0"/>
              </a:rPr>
              <a:t>снизилось  количество  операций  (АКШ) среди плановых больных на 205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kk-KZ" sz="2000" dirty="0">
                <a:solidFill>
                  <a:prstClr val="black"/>
                </a:solidFill>
                <a:cs typeface="Arial" charset="0"/>
              </a:rPr>
              <a:t>случаев. </a:t>
            </a:r>
            <a:endParaRPr lang="ru-RU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cs typeface="Arial" charset="0"/>
              </a:rPr>
              <a:t> </a:t>
            </a:r>
            <a:endParaRPr lang="ru-RU" sz="14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73442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32"/>
          <p:cNvSpPr/>
          <p:nvPr/>
        </p:nvSpPr>
        <p:spPr>
          <a:xfrm>
            <a:off x="123047" y="54064"/>
            <a:ext cx="5711871" cy="400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07" tIns="45707" rIns="45707" bIns="45707">
            <a:spAutoFit/>
          </a:bodyPr>
          <a:lstStyle/>
          <a:p>
            <a:pPr defTabSz="914058">
              <a:defRPr sz="4200">
                <a:solidFill>
                  <a:srgbClr val="035784"/>
                </a:solidFill>
                <a:latin typeface="Exo 2 Semi Bold"/>
                <a:ea typeface="Exo 2 Semi Bold"/>
                <a:cs typeface="Exo 2 Semi Bold"/>
                <a:sym typeface="Exo 2 Semi Bold"/>
              </a:defRPr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xo 2 Semi Bold"/>
                <a:ea typeface="Exo 2 Semi Bold"/>
                <a:cs typeface="PT Sans"/>
                <a:sym typeface="Exo 2 Semi Bold"/>
              </a:rPr>
              <a:t>Структура стационара </a:t>
            </a:r>
            <a:endParaRPr lang="ru-RU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xo 2 Semi Bold"/>
              <a:ea typeface="Exo 2 Semi Bold"/>
              <a:cs typeface="PT Sans"/>
              <a:sym typeface="Exo 2 Semi Bold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16904" y="4005065"/>
            <a:ext cx="11746264" cy="2573372"/>
            <a:chOff x="339409" y="730502"/>
            <a:chExt cx="11851444" cy="6839278"/>
          </a:xfrm>
        </p:grpSpPr>
        <p:sp>
          <p:nvSpPr>
            <p:cNvPr id="6" name="TextBox 5"/>
            <p:cNvSpPr txBox="1"/>
            <p:nvPr/>
          </p:nvSpPr>
          <p:spPr>
            <a:xfrm>
              <a:off x="416010" y="1470323"/>
              <a:ext cx="5209749" cy="22937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2800" b="1" dirty="0" smtClean="0">
                  <a:solidFill>
                    <a:srgbClr val="2D2DB9">
                      <a:lumMod val="50000"/>
                    </a:srgbClr>
                  </a:solidFill>
                  <a:cs typeface="Arial" pitchFamily="34" charset="0"/>
                </a:rPr>
                <a:t>410   </a:t>
              </a:r>
              <a:r>
                <a:rPr lang="ru-RU" sz="1600" dirty="0" smtClean="0">
                  <a:solidFill>
                    <a:prstClr val="black"/>
                  </a:solidFill>
                  <a:cs typeface="Arial" pitchFamily="34" charset="0"/>
                </a:rPr>
                <a:t>Количество сотрудников</a:t>
              </a:r>
              <a:endParaRPr lang="ru-RU" sz="2800" kern="0" dirty="0" smtClean="0">
                <a:solidFill>
                  <a:prstClr val="black"/>
                </a:solidFill>
                <a:latin typeface="Calibri"/>
              </a:endParaRPr>
            </a:p>
            <a:p>
              <a:pPr>
                <a:defRPr/>
              </a:pPr>
              <a:endParaRPr lang="ru-RU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339409" y="738211"/>
              <a:ext cx="5659503" cy="1038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5708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Calibri"/>
                  <a:cs typeface="Noto Sans SC Regular" charset="0"/>
                </a:rPr>
                <a:t>Кадры   </a:t>
              </a:r>
              <a:endParaRPr lang="ru-RU" sz="1600" b="1" dirty="0">
                <a:solidFill>
                  <a:srgbClr val="FFFFFF"/>
                </a:solidFill>
                <a:latin typeface="Calibri"/>
                <a:cs typeface="Noto Sans SC Regular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1004" y="5226410"/>
              <a:ext cx="5535681" cy="15597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029">
                <a:defRPr/>
              </a:pPr>
              <a:r>
                <a:rPr lang="ru-RU" sz="2800" b="1" dirty="0" smtClean="0">
                  <a:solidFill>
                    <a:srgbClr val="2D2DB9">
                      <a:lumMod val="50000"/>
                    </a:srgbClr>
                  </a:solidFill>
                  <a:cs typeface="Arial" pitchFamily="34" charset="0"/>
                </a:rPr>
                <a:t>106   </a:t>
              </a:r>
              <a:r>
                <a:rPr lang="ru-RU" sz="1600" dirty="0" smtClean="0">
                  <a:solidFill>
                    <a:prstClr val="black"/>
                  </a:solidFill>
                  <a:latin typeface="Calibri"/>
                </a:rPr>
                <a:t>Младший медицинский персонал </a:t>
              </a:r>
              <a:endParaRPr lang="ru-RU" sz="16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6501011" y="730502"/>
              <a:ext cx="5689842" cy="104659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5708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r>
                <a:rPr lang="ru-RU" b="1" dirty="0" smtClean="0">
                  <a:solidFill>
                    <a:srgbClr val="FFFFFF"/>
                  </a:solidFill>
                  <a:latin typeface="Calibri"/>
                  <a:cs typeface="Noto Sans SC Regular" charset="0"/>
                </a:rPr>
                <a:t>Развернут инфекционный стационар</a:t>
              </a:r>
              <a:endParaRPr lang="ru-RU" b="1" dirty="0">
                <a:solidFill>
                  <a:srgbClr val="FFFFFF"/>
                </a:solidFill>
                <a:latin typeface="Calibri"/>
                <a:cs typeface="Noto Sans SC Regular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24268" y="6010063"/>
              <a:ext cx="5452314" cy="9174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029">
                <a:defRPr/>
              </a:pPr>
              <a:endParaRPr lang="ru-RU" sz="1400" i="1" dirty="0">
                <a:solidFill>
                  <a:srgbClr val="002060"/>
                </a:solidFill>
                <a:latin typeface="Calibri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235710" y="1486175"/>
              <a:ext cx="0" cy="608360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501011" y="3324520"/>
              <a:ext cx="5357712" cy="10092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029">
                <a:defRPr/>
              </a:pPr>
              <a:endParaRPr lang="ru-RU" sz="1600" dirty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1004" y="3916304"/>
              <a:ext cx="5255697" cy="15597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ru-RU" sz="2800" b="1" dirty="0" smtClean="0">
                  <a:solidFill>
                    <a:srgbClr val="2D2DB9">
                      <a:lumMod val="50000"/>
                    </a:srgbClr>
                  </a:solidFill>
                  <a:cs typeface="Arial" pitchFamily="34" charset="0"/>
                </a:rPr>
                <a:t>167   </a:t>
              </a:r>
              <a:r>
                <a:rPr lang="ru-RU" sz="1600" kern="0" dirty="0" smtClean="0">
                  <a:solidFill>
                    <a:sysClr val="windowText" lastClr="000000"/>
                  </a:solidFill>
                  <a:latin typeface="Calibri"/>
                </a:rPr>
                <a:t>Средний медицинский персонал </a:t>
              </a:r>
              <a:endParaRPr lang="ru-RU" sz="1600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2036" y="2617171"/>
              <a:ext cx="5209749" cy="15597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029">
                <a:defRPr/>
              </a:pPr>
              <a:r>
                <a:rPr lang="ru-RU" sz="2800" b="1" dirty="0" smtClean="0">
                  <a:solidFill>
                    <a:srgbClr val="2D2DB9">
                      <a:lumMod val="50000"/>
                    </a:srgbClr>
                  </a:solidFill>
                  <a:cs typeface="Arial" pitchFamily="34" charset="0"/>
                </a:rPr>
                <a:t>74   </a:t>
              </a:r>
              <a:r>
                <a:rPr lang="ru-RU" sz="16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ru-RU" sz="1600" dirty="0" smtClean="0">
                  <a:solidFill>
                    <a:prstClr val="black"/>
                  </a:solidFill>
                  <a:latin typeface="Calibri"/>
                </a:rPr>
                <a:t>  Врачи  </a:t>
              </a:r>
              <a:endParaRPr lang="ru-RU" sz="16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46951" y="2906978"/>
              <a:ext cx="5495509" cy="0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52036" y="4102921"/>
              <a:ext cx="5495509" cy="0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544050" y="4866160"/>
              <a:ext cx="5409275" cy="10378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029">
                <a:defRPr/>
              </a:pPr>
              <a:endParaRPr lang="ru-RU" sz="1600" dirty="0">
                <a:solidFill>
                  <a:srgbClr val="002060"/>
                </a:solidFill>
                <a:latin typeface="Calibri"/>
              </a:endParaRPr>
            </a:p>
          </p:txBody>
        </p:sp>
      </p:grp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D476D5A5-7969-4581-89C6-C447ED26D370}"/>
              </a:ext>
            </a:extLst>
          </p:cNvPr>
          <p:cNvSpPr/>
          <p:nvPr/>
        </p:nvSpPr>
        <p:spPr>
          <a:xfrm>
            <a:off x="201664" y="2074269"/>
            <a:ext cx="5568565" cy="2508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2">
              <a:defRPr/>
            </a:pPr>
            <a:r>
              <a:rPr lang="ru-RU" sz="1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Консультативно – диагностическое  отделение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0592084-B24B-4CDE-939A-C8AB3D8C9926}"/>
              </a:ext>
            </a:extLst>
          </p:cNvPr>
          <p:cNvSpPr/>
          <p:nvPr/>
        </p:nvSpPr>
        <p:spPr>
          <a:xfrm>
            <a:off x="144350" y="465779"/>
            <a:ext cx="11868740" cy="2508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2">
              <a:defRPr/>
            </a:pPr>
            <a:r>
              <a:rPr lang="ru-RU" sz="16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Коечный фонд стационара состоит из 256 коек </a:t>
            </a:r>
            <a:endParaRPr lang="ru-RU" sz="16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271661" y="2759965"/>
            <a:ext cx="1291852" cy="1096930"/>
          </a:xfrm>
          <a:prstGeom prst="ellips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86"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12573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EEDEF9-8FF9-4653-939A-3D88A11A993E}"/>
              </a:ext>
            </a:extLst>
          </p:cNvPr>
          <p:cNvSpPr txBox="1"/>
          <p:nvPr/>
        </p:nvSpPr>
        <p:spPr>
          <a:xfrm>
            <a:off x="5791052" y="706689"/>
            <a:ext cx="2169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172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Терапевтический корпус  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75154" y="2828661"/>
            <a:ext cx="3288851" cy="843463"/>
            <a:chOff x="192804" y="1103577"/>
            <a:chExt cx="3288851" cy="84346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6F13E8E-6D73-4F38-8140-49FFC420BDFC}"/>
                </a:ext>
              </a:extLst>
            </p:cNvPr>
            <p:cNvSpPr txBox="1"/>
            <p:nvPr/>
          </p:nvSpPr>
          <p:spPr>
            <a:xfrm>
              <a:off x="262143" y="1120184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172">
                <a:defRPr/>
              </a:pPr>
              <a:endParaRPr lang="en-US" sz="2000" b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EB9FF35-72D4-40BE-B81F-C50EFE9130CE}"/>
                </a:ext>
              </a:extLst>
            </p:cNvPr>
            <p:cNvSpPr txBox="1"/>
            <p:nvPr/>
          </p:nvSpPr>
          <p:spPr>
            <a:xfrm>
              <a:off x="192804" y="1577708"/>
              <a:ext cx="946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172">
                <a:defRPr/>
              </a:pPr>
              <a:r>
                <a:rPr lang="ru-RU" b="1" dirty="0" smtClean="0">
                  <a:solidFill>
                    <a:srgbClr val="0070C0"/>
                  </a:solidFill>
                  <a:cs typeface="Arial" panose="020B0604020202020204" pitchFamily="34" charset="0"/>
                </a:rPr>
                <a:t> </a:t>
              </a:r>
              <a:r>
                <a:rPr lang="ru-RU" sz="1050" dirty="0" smtClean="0">
                  <a:solidFill>
                    <a:srgbClr val="0070C0"/>
                  </a:solidFill>
                  <a:cs typeface="Arial" panose="020B0604020202020204" pitchFamily="34" charset="0"/>
                </a:rPr>
                <a:t> </a:t>
              </a:r>
              <a:endParaRPr lang="ru-RU" sz="1050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2AAD9D-0AE7-4E53-A39D-C9F1F194BC5F}"/>
                </a:ext>
              </a:extLst>
            </p:cNvPr>
            <p:cNvSpPr txBox="1"/>
            <p:nvPr/>
          </p:nvSpPr>
          <p:spPr>
            <a:xfrm>
              <a:off x="1477839" y="1566558"/>
              <a:ext cx="175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172">
                <a:defRPr/>
              </a:pPr>
              <a:endParaRPr lang="ru-RU" b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07E753B-0FDE-4542-8DB6-6DD46B3F9307}"/>
                </a:ext>
              </a:extLst>
            </p:cNvPr>
            <p:cNvSpPr txBox="1"/>
            <p:nvPr/>
          </p:nvSpPr>
          <p:spPr>
            <a:xfrm>
              <a:off x="2677327" y="1103577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172">
                <a:defRPr/>
              </a:pPr>
              <a:endParaRPr lang="en-US" sz="2000" b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22AAD9D-0AE7-4E53-A39D-C9F1F194BC5F}"/>
                </a:ext>
              </a:extLst>
            </p:cNvPr>
            <p:cNvSpPr txBox="1"/>
            <p:nvPr/>
          </p:nvSpPr>
          <p:spPr>
            <a:xfrm>
              <a:off x="2457388" y="1575691"/>
              <a:ext cx="1024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172">
                <a:defRPr/>
              </a:pPr>
              <a:endParaRPr lang="ru-RU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</p:grpSp>
      <p:cxnSp>
        <p:nvCxnSpPr>
          <p:cNvPr id="7" name="Прямая со стрелкой 6"/>
          <p:cNvCxnSpPr/>
          <p:nvPr/>
        </p:nvCxnSpPr>
        <p:spPr>
          <a:xfrm>
            <a:off x="1822715" y="3225632"/>
            <a:ext cx="441243" cy="0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99105" y="5761783"/>
            <a:ext cx="5495509" cy="0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8395733" y="836851"/>
            <a:ext cx="0" cy="11147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8582409" y="1014467"/>
            <a:ext cx="3335263" cy="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764005" y="2395591"/>
            <a:ext cx="0" cy="11147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трелка вправо 4"/>
          <p:cNvSpPr/>
          <p:nvPr/>
        </p:nvSpPr>
        <p:spPr>
          <a:xfrm>
            <a:off x="554574" y="886685"/>
            <a:ext cx="1208329" cy="1099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612152" y="1220135"/>
            <a:ext cx="1232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ОКН-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51коек </a:t>
            </a:r>
          </a:p>
          <a:p>
            <a:pPr algn="ctr" defTabSz="914286">
              <a:defRPr/>
            </a:pP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421271" y="848014"/>
            <a:ext cx="1244132" cy="1132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1369499" y="1225698"/>
            <a:ext cx="1222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err="1" smtClean="0">
                <a:solidFill>
                  <a:prstClr val="white"/>
                </a:solidFill>
              </a:rPr>
              <a:t>Взр.К</a:t>
            </a:r>
            <a:r>
              <a:rPr lang="ru-RU" sz="1200" b="1" dirty="0" smtClean="0">
                <a:solidFill>
                  <a:prstClr val="white"/>
                </a:solidFill>
              </a:rPr>
              <a:t>/Х-30коек </a:t>
            </a:r>
          </a:p>
          <a:p>
            <a:pPr algn="ctr" defTabSz="914286">
              <a:defRPr/>
            </a:pP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81799" y="870519"/>
            <a:ext cx="1271576" cy="1115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2307620" y="1192320"/>
            <a:ext cx="129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err="1" smtClean="0">
                <a:solidFill>
                  <a:prstClr val="white"/>
                </a:solidFill>
              </a:rPr>
              <a:t>Дет.К</a:t>
            </a:r>
            <a:r>
              <a:rPr lang="ru-RU" sz="1200" b="1" dirty="0" smtClean="0">
                <a:solidFill>
                  <a:prstClr val="white"/>
                </a:solidFill>
              </a:rPr>
              <a:t>/Х-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16коек</a:t>
            </a:r>
            <a:r>
              <a:rPr lang="ru-RU" sz="1200" b="1" dirty="0" smtClean="0">
                <a:solidFill>
                  <a:prstClr val="black"/>
                </a:solidFill>
              </a:rPr>
              <a:t> </a:t>
            </a:r>
          </a:p>
          <a:p>
            <a:pPr algn="ctr" defTabSz="914286">
              <a:defRPr/>
            </a:pP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54086" y="868023"/>
            <a:ext cx="1313801" cy="1115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3306730" y="1192320"/>
            <a:ext cx="129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ХАИК-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38коек </a:t>
            </a:r>
          </a:p>
          <a:p>
            <a:pPr algn="ctr" defTabSz="914286">
              <a:defRPr/>
            </a:pP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263439" y="868023"/>
            <a:ext cx="1228605" cy="1100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4258394" y="1197651"/>
            <a:ext cx="129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ОСЭХ-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26коек </a:t>
            </a:r>
          </a:p>
          <a:p>
            <a:pPr algn="ctr" defTabSz="914286">
              <a:defRPr/>
            </a:pP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EEEDEF9-8FF9-4653-939A-3D88A11A993E}"/>
              </a:ext>
            </a:extLst>
          </p:cNvPr>
          <p:cNvSpPr txBox="1"/>
          <p:nvPr/>
        </p:nvSpPr>
        <p:spPr>
          <a:xfrm>
            <a:off x="2164081" y="724669"/>
            <a:ext cx="1623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2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EEEDEF9-8FF9-4653-939A-3D88A11A993E}"/>
              </a:ext>
            </a:extLst>
          </p:cNvPr>
          <p:cNvSpPr txBox="1"/>
          <p:nvPr/>
        </p:nvSpPr>
        <p:spPr>
          <a:xfrm>
            <a:off x="8582409" y="710378"/>
            <a:ext cx="340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2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Операционно-реанимационный корпус 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6504" y="1047297"/>
            <a:ext cx="895156" cy="998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2">
              <a:defRPr/>
            </a:pP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Реанимационный блок-20коек</a:t>
            </a:r>
            <a:endParaRPr lang="en-US" sz="14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528168" y="1047297"/>
            <a:ext cx="850272" cy="998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</a:rPr>
              <a:t>Операционный блок из 6 залов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40981" y="1047297"/>
            <a:ext cx="828691" cy="998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white"/>
                </a:solidFill>
                <a:cs typeface="Arial" pitchFamily="34" charset="0"/>
              </a:rPr>
              <a:t>Рентген операционных 4 зала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321749" y="1041114"/>
            <a:ext cx="740373" cy="100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prstClr val="white"/>
                </a:solidFill>
              </a:rPr>
              <a:t>Лаборотория</a:t>
            </a:r>
            <a:r>
              <a:rPr lang="ru-RU" sz="1400" dirty="0" smtClean="0">
                <a:solidFill>
                  <a:prstClr val="white"/>
                </a:solidFill>
              </a:rPr>
              <a:t> 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5699452" y="929068"/>
            <a:ext cx="1310948" cy="1071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6865566" y="929069"/>
            <a:ext cx="1256561" cy="1071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5662989" y="1192319"/>
            <a:ext cx="129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Реабилитация 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40 коек </a:t>
            </a:r>
          </a:p>
          <a:p>
            <a:pPr algn="ctr" defTabSz="914286">
              <a:defRPr/>
            </a:pP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1CFD6E6-2999-4B76-9F11-AFE7D665289D}"/>
              </a:ext>
            </a:extLst>
          </p:cNvPr>
          <p:cNvSpPr txBox="1"/>
          <p:nvPr/>
        </p:nvSpPr>
        <p:spPr>
          <a:xfrm>
            <a:off x="6952133" y="1133365"/>
            <a:ext cx="1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Льготная категория</a:t>
            </a:r>
          </a:p>
          <a:p>
            <a:pPr defTabSz="914286">
              <a:defRPr/>
            </a:pPr>
            <a:r>
              <a:rPr lang="ru-RU" sz="1200" b="1" dirty="0" smtClean="0">
                <a:solidFill>
                  <a:prstClr val="white"/>
                </a:solidFill>
              </a:rPr>
              <a:t>57 коек </a:t>
            </a:r>
            <a:endParaRPr lang="ru-RU" sz="1200" b="1" dirty="0">
              <a:solidFill>
                <a:prstClr val="white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77952" y="2660287"/>
            <a:ext cx="1482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277952" y="2854800"/>
            <a:ext cx="1482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04379" y="2352669"/>
            <a:ext cx="1555809" cy="3076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Врач кардиолог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04380" y="2660287"/>
            <a:ext cx="1558523" cy="2926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Врач аритмолог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16904" y="2978284"/>
            <a:ext cx="1555807" cy="316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prstClr val="black"/>
                </a:solidFill>
              </a:rPr>
              <a:t>Взр.кардио</a:t>
            </a:r>
            <a:r>
              <a:rPr lang="ru-RU" sz="1200" dirty="0" smtClean="0">
                <a:solidFill>
                  <a:prstClr val="black"/>
                </a:solidFill>
              </a:rPr>
              <a:t>-хирург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28461" y="3308430"/>
            <a:ext cx="1546837" cy="2675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prstClr val="black"/>
                </a:solidFill>
              </a:rPr>
              <a:t>Дет.кардио</a:t>
            </a:r>
            <a:r>
              <a:rPr lang="ru-RU" sz="1200" dirty="0" smtClean="0">
                <a:solidFill>
                  <a:prstClr val="black"/>
                </a:solidFill>
              </a:rPr>
              <a:t>-хирург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28461" y="3609371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Сосудистый хирург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D476D5A5-7969-4581-89C6-C447ED26D370}"/>
              </a:ext>
            </a:extLst>
          </p:cNvPr>
          <p:cNvSpPr/>
          <p:nvPr/>
        </p:nvSpPr>
        <p:spPr>
          <a:xfrm>
            <a:off x="5935084" y="2074269"/>
            <a:ext cx="6054250" cy="2508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2">
              <a:defRPr/>
            </a:pPr>
            <a:r>
              <a:rPr lang="ru-RU" sz="16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Отделение лучевой и функциональной диагностики</a:t>
            </a:r>
            <a:endParaRPr lang="ru-RU" sz="16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770229" y="2599896"/>
            <a:ext cx="1539388" cy="575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Кабинет функциональной диагностики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7357837" y="2608031"/>
            <a:ext cx="1539388" cy="575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Лучевая диагностика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3-Узи кабинета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8991959" y="2608031"/>
            <a:ext cx="1072418" cy="575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Рентген кабинет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0140792" y="2599896"/>
            <a:ext cx="937260" cy="5709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Кабинет КТ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1137928" y="2590776"/>
            <a:ext cx="937260" cy="5709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Кабинет ФГДС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770229" y="3401852"/>
            <a:ext cx="1539388" cy="31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9 006</a:t>
            </a:r>
            <a:endParaRPr lang="ru-RU" sz="1600" b="1" dirty="0">
              <a:solidFill>
                <a:srgbClr val="0070C0"/>
              </a:solidFill>
            </a:endParaRPr>
          </a:p>
        </p:txBody>
      </p:sp>
      <p:cxnSp>
        <p:nvCxnSpPr>
          <p:cNvPr id="124" name="Прямая со стрелкой 123"/>
          <p:cNvCxnSpPr>
            <a:stCxn id="116" idx="2"/>
            <a:endCxn id="122" idx="0"/>
          </p:cNvCxnSpPr>
          <p:nvPr/>
        </p:nvCxnSpPr>
        <p:spPr>
          <a:xfrm>
            <a:off x="6539923" y="3174984"/>
            <a:ext cx="0" cy="226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7357837" y="3401852"/>
            <a:ext cx="1546845" cy="31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11 456</a:t>
            </a:r>
            <a:endParaRPr lang="ru-RU" sz="1600" b="1" dirty="0">
              <a:solidFill>
                <a:srgbClr val="0070C0"/>
              </a:solidFill>
            </a:endParaRPr>
          </a:p>
        </p:txBody>
      </p:sp>
      <p:cxnSp>
        <p:nvCxnSpPr>
          <p:cNvPr id="127" name="Прямая со стрелкой 126"/>
          <p:cNvCxnSpPr/>
          <p:nvPr/>
        </p:nvCxnSpPr>
        <p:spPr>
          <a:xfrm>
            <a:off x="8122053" y="3212120"/>
            <a:ext cx="0" cy="183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10609422" y="3196693"/>
            <a:ext cx="0" cy="183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9538882" y="3190453"/>
            <a:ext cx="0" cy="183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11606558" y="3190452"/>
            <a:ext cx="0" cy="183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Прямоугольник 130"/>
          <p:cNvSpPr/>
          <p:nvPr/>
        </p:nvSpPr>
        <p:spPr>
          <a:xfrm>
            <a:off x="9007124" y="3394609"/>
            <a:ext cx="1072419" cy="31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5 043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0140792" y="3380142"/>
            <a:ext cx="937260" cy="31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1 116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1137928" y="3373902"/>
            <a:ext cx="937260" cy="31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360</a:t>
            </a:r>
            <a:endParaRPr lang="ru-RU" sz="1600" b="1" dirty="0">
              <a:solidFill>
                <a:srgbClr val="0070C0"/>
              </a:solidFill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 flipH="1">
            <a:off x="6435216" y="2352669"/>
            <a:ext cx="304820" cy="238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endCxn id="117" idx="0"/>
          </p:cNvCxnSpPr>
          <p:nvPr/>
        </p:nvCxnSpPr>
        <p:spPr>
          <a:xfrm flipH="1">
            <a:off x="8127531" y="2325121"/>
            <a:ext cx="3728" cy="2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H="1">
            <a:off x="9461031" y="2325121"/>
            <a:ext cx="3728" cy="2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flipH="1">
            <a:off x="10604503" y="2330574"/>
            <a:ext cx="3728" cy="28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>
            <a:off x="11123407" y="2336066"/>
            <a:ext cx="483151" cy="201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304287" y="6315553"/>
            <a:ext cx="5495509" cy="0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Прямоугольник 161"/>
          <p:cNvSpPr/>
          <p:nvPr/>
        </p:nvSpPr>
        <p:spPr>
          <a:xfrm>
            <a:off x="6707978" y="4792122"/>
            <a:ext cx="2219835" cy="10363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</a:rPr>
              <a:t>На базе гостиничного комплекса «Турист»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9507223" y="4792322"/>
            <a:ext cx="2045397" cy="10363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</a:rPr>
              <a:t>На базе ветеранского корпуса 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6707977" y="6156732"/>
            <a:ext cx="2241746" cy="33376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На 89 коек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9507223" y="6156439"/>
            <a:ext cx="2045397" cy="33376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На 100 коек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67" name="Прямая со стрелкой 166"/>
          <p:cNvCxnSpPr/>
          <p:nvPr/>
        </p:nvCxnSpPr>
        <p:spPr>
          <a:xfrm>
            <a:off x="7726680" y="5861965"/>
            <a:ext cx="0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10529921" y="5845567"/>
            <a:ext cx="0" cy="27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>
            <a:off x="8962209" y="5310502"/>
            <a:ext cx="509451" cy="131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8911" y="6228889"/>
            <a:ext cx="549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63</a:t>
            </a: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1600" dirty="0" smtClean="0">
                <a:solidFill>
                  <a:prstClr val="black"/>
                </a:solidFill>
              </a:rPr>
              <a:t>Администрация 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323492" y="6731394"/>
            <a:ext cx="5495509" cy="0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3742281" y="2361041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3934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742280" y="2679038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1958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742279" y="2978140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2035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742278" y="3298355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1195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742277" y="3597601"/>
            <a:ext cx="1558523" cy="299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3451</a:t>
            </a:r>
            <a:endParaRPr lang="ru-RU" sz="1600" b="1" dirty="0">
              <a:solidFill>
                <a:srgbClr val="0070C0"/>
              </a:solidFill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>
            <a:off x="7726680" y="4453340"/>
            <a:ext cx="0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0285871" y="4453340"/>
            <a:ext cx="0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844954" y="2352669"/>
            <a:ext cx="1897323" cy="307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Всего</a:t>
            </a:r>
            <a:r>
              <a:rPr lang="ru-RU" dirty="0" smtClean="0"/>
              <a:t> </a:t>
            </a:r>
            <a:r>
              <a:rPr lang="ru-RU" sz="1200" dirty="0" smtClean="0"/>
              <a:t>консультаций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919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Скругленный прямоугольник 63"/>
          <p:cNvSpPr/>
          <p:nvPr/>
        </p:nvSpPr>
        <p:spPr>
          <a:xfrm>
            <a:off x="5011514" y="607160"/>
            <a:ext cx="2592387" cy="719138"/>
          </a:xfrm>
          <a:prstGeom prst="roundRect">
            <a:avLst/>
          </a:prstGeom>
          <a:solidFill>
            <a:srgbClr val="002060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>
                <a:solidFill>
                  <a:sysClr val="window" lastClr="FFFFFF"/>
                </a:solidFill>
                <a:latin typeface="Calibri"/>
              </a:rPr>
              <a:t>Услуги центра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862583" y="1550366"/>
            <a:ext cx="1441450" cy="6477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Кардиология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407220" y="1547191"/>
            <a:ext cx="1800225" cy="650875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Кардиохирургия взрослая, детская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283645" y="1523378"/>
            <a:ext cx="1908175" cy="109855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Интервенционная кардиология, хирургическая </a:t>
            </a:r>
            <a:r>
              <a:rPr lang="ru-RU" sz="1600" kern="0" dirty="0" err="1">
                <a:solidFill>
                  <a:sysClr val="window" lastClr="FFFFFF"/>
                </a:solidFill>
                <a:latin typeface="Calibri"/>
              </a:rPr>
              <a:t>аритмология</a:t>
            </a: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 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263258" y="1575766"/>
            <a:ext cx="1800225" cy="79216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Сосудисто-</a:t>
            </a:r>
            <a:r>
              <a:rPr lang="ru-RU" sz="1600" kern="0" dirty="0" err="1">
                <a:solidFill>
                  <a:sysClr val="window" lastClr="FFFFFF"/>
                </a:solidFill>
                <a:latin typeface="Calibri"/>
              </a:rPr>
              <a:t>эндоваскулярная</a:t>
            </a: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 хирургия 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9788598" y="1550366"/>
            <a:ext cx="1727200" cy="79216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" lastClr="FFFFFF"/>
                </a:solidFill>
                <a:latin typeface="Calibri"/>
              </a:rPr>
              <a:t>Консультативно-диагностические услуги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862583" y="2799728"/>
            <a:ext cx="1485900" cy="763588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Лечение ОКС в экстренном порядке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95400" y="3868116"/>
            <a:ext cx="1637208" cy="876391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ysClr val="windowText" lastClr="000000"/>
                </a:solidFill>
                <a:latin typeface="Calibri"/>
              </a:rPr>
              <a:t>Стентирование,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err="1" smtClean="0">
                <a:solidFill>
                  <a:sysClr val="windowText" lastClr="000000"/>
                </a:solidFill>
                <a:latin typeface="Calibri"/>
              </a:rPr>
              <a:t>коронарография</a:t>
            </a: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846708" y="5024360"/>
            <a:ext cx="1485900" cy="561975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Баллонная ангиопластика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407220" y="2799728"/>
            <a:ext cx="1800225" cy="763588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Аортокоронарное шунтирование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407220" y="3868116"/>
            <a:ext cx="1800225" cy="890588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Врожденные пороки сердца, зондирование полостей сердца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407220" y="5024360"/>
            <a:ext cx="1800225" cy="576262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Приобретённые пороки сердца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283645" y="2799728"/>
            <a:ext cx="1944688" cy="763588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Электрофизиологическое исследование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283645" y="3868116"/>
            <a:ext cx="1944688" cy="88900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Радиочастотная </a:t>
            </a:r>
            <a:r>
              <a:rPr lang="ru-RU" sz="1400" kern="0" dirty="0" err="1" smtClean="0">
                <a:solidFill>
                  <a:sysClr val="windowText" lastClr="000000"/>
                </a:solidFill>
                <a:latin typeface="Calibri"/>
              </a:rPr>
              <a:t>аблация</a:t>
            </a: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54326" y="5024360"/>
            <a:ext cx="1944688" cy="576262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Имплантация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Электро</a:t>
            </a:r>
          </a:p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кардиостимулятор</a:t>
            </a:r>
            <a:r>
              <a:rPr lang="ru-RU" sz="1400" dirty="0">
                <a:solidFill>
                  <a:srgbClr val="000000"/>
                </a:solidFill>
                <a:cs typeface="Arial" charset="0"/>
              </a:rPr>
              <a:t>а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256090" y="5812353"/>
            <a:ext cx="1944687" cy="64770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Имплантация </a:t>
            </a:r>
            <a:r>
              <a:rPr lang="ru-RU" sz="1400" kern="0" dirty="0" err="1">
                <a:solidFill>
                  <a:sysClr val="windowText" lastClr="000000"/>
                </a:solidFill>
                <a:latin typeface="Calibri"/>
              </a:rPr>
              <a:t>кардиовертеро-дефибриллятора</a:t>
            </a: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307708" y="2821953"/>
            <a:ext cx="1828800" cy="290195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Реконструктивные операции на: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- аорте и ее ветвях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-</a:t>
            </a:r>
            <a:r>
              <a:rPr lang="ru-RU" sz="1400" kern="0" dirty="0" err="1" smtClean="0">
                <a:solidFill>
                  <a:sysClr val="windowText" lastClr="000000"/>
                </a:solidFill>
                <a:latin typeface="Calibri"/>
              </a:rPr>
              <a:t>брахиоцефальных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сосудах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- периферических артериях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- венозной системе, </a:t>
            </a:r>
            <a:r>
              <a:rPr lang="ru-RU" sz="1400" kern="0" dirty="0" err="1">
                <a:solidFill>
                  <a:sysClr val="windowText" lastClr="000000"/>
                </a:solidFill>
                <a:latin typeface="Calibri"/>
              </a:rPr>
              <a:t>артериография</a:t>
            </a: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9860035" y="2821953"/>
            <a:ext cx="1655763" cy="715963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УЗИ сердца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9893373" y="3758578"/>
            <a:ext cx="1655762" cy="71755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УЗИ сосудов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9893373" y="4707903"/>
            <a:ext cx="1655762" cy="71755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err="1">
                <a:solidFill>
                  <a:sysClr val="windowText" lastClr="000000"/>
                </a:solidFill>
                <a:latin typeface="Calibri"/>
              </a:rPr>
              <a:t>Тредмил</a:t>
            </a:r>
            <a:r>
              <a:rPr lang="ru-RU" sz="1400" kern="0" dirty="0">
                <a:solidFill>
                  <a:sysClr val="windowText" lastClr="000000"/>
                </a:solidFill>
                <a:latin typeface="Calibri"/>
              </a:rPr>
              <a:t>-тест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9788598" y="5612778"/>
            <a:ext cx="1755775" cy="760639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Холтеровское мониторирование</a:t>
            </a:r>
          </a:p>
        </p:txBody>
      </p:sp>
      <p:cxnSp>
        <p:nvCxnSpPr>
          <p:cNvPr id="85" name="Прямая со стрелкой 84"/>
          <p:cNvCxnSpPr>
            <a:stCxn id="64" idx="1"/>
          </p:cNvCxnSpPr>
          <p:nvPr/>
        </p:nvCxnSpPr>
        <p:spPr>
          <a:xfrm flipH="1">
            <a:off x="1839143" y="966729"/>
            <a:ext cx="3172371" cy="458109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6" name="Прямая со стрелкой 85"/>
          <p:cNvCxnSpPr>
            <a:stCxn id="64" idx="1"/>
            <a:endCxn id="66" idx="0"/>
          </p:cNvCxnSpPr>
          <p:nvPr/>
        </p:nvCxnSpPr>
        <p:spPr>
          <a:xfrm flipH="1">
            <a:off x="3307333" y="966729"/>
            <a:ext cx="1704181" cy="580462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7" name="Прямая со стрелкой 86"/>
          <p:cNvCxnSpPr>
            <a:endCxn id="68" idx="0"/>
          </p:cNvCxnSpPr>
          <p:nvPr/>
        </p:nvCxnSpPr>
        <p:spPr>
          <a:xfrm>
            <a:off x="7163370" y="1326298"/>
            <a:ext cx="1" cy="249468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8" name="Прямая со стрелкой 87"/>
          <p:cNvCxnSpPr>
            <a:stCxn id="64" idx="3"/>
            <a:endCxn id="69" idx="0"/>
          </p:cNvCxnSpPr>
          <p:nvPr/>
        </p:nvCxnSpPr>
        <p:spPr>
          <a:xfrm>
            <a:off x="7603901" y="966729"/>
            <a:ext cx="3048297" cy="583637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9" name="Прямая со стрелкой 88"/>
          <p:cNvCxnSpPr/>
          <p:nvPr/>
        </p:nvCxnSpPr>
        <p:spPr>
          <a:xfrm>
            <a:off x="5347970" y="1326298"/>
            <a:ext cx="1" cy="286827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0" name="Прямая соединительная линия 89"/>
          <p:cNvCxnSpPr/>
          <p:nvPr/>
        </p:nvCxnSpPr>
        <p:spPr>
          <a:xfrm>
            <a:off x="1583308" y="2267916"/>
            <a:ext cx="0" cy="4318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1" name="Прямая соединительная линия 90"/>
          <p:cNvCxnSpPr/>
          <p:nvPr/>
        </p:nvCxnSpPr>
        <p:spPr>
          <a:xfrm>
            <a:off x="3304158" y="2267916"/>
            <a:ext cx="0" cy="4318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2" name="Прямая соединительная линия 91"/>
          <p:cNvCxnSpPr/>
          <p:nvPr/>
        </p:nvCxnSpPr>
        <p:spPr>
          <a:xfrm>
            <a:off x="7222108" y="2448891"/>
            <a:ext cx="0" cy="293687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3" name="Прямая соединительная линия 92"/>
          <p:cNvCxnSpPr/>
          <p:nvPr/>
        </p:nvCxnSpPr>
        <p:spPr>
          <a:xfrm>
            <a:off x="10720460" y="2447303"/>
            <a:ext cx="0" cy="293688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4" name="Прямая соединительная линия 93"/>
          <p:cNvCxnSpPr/>
          <p:nvPr/>
        </p:nvCxnSpPr>
        <p:spPr>
          <a:xfrm>
            <a:off x="1627758" y="3652216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5" name="Прямая соединительная линия 94"/>
          <p:cNvCxnSpPr/>
          <p:nvPr/>
        </p:nvCxnSpPr>
        <p:spPr>
          <a:xfrm>
            <a:off x="3299394" y="3617972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6" name="Прямая соединительная линия 95"/>
          <p:cNvCxnSpPr/>
          <p:nvPr/>
        </p:nvCxnSpPr>
        <p:spPr>
          <a:xfrm>
            <a:off x="5255989" y="3626816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7" name="Прямая соединительная линия 96"/>
          <p:cNvCxnSpPr/>
          <p:nvPr/>
        </p:nvCxnSpPr>
        <p:spPr>
          <a:xfrm>
            <a:off x="1589658" y="4766641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8" name="Прямая соединительная линия 97"/>
          <p:cNvCxnSpPr/>
          <p:nvPr/>
        </p:nvCxnSpPr>
        <p:spPr>
          <a:xfrm>
            <a:off x="5217146" y="4772900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9" name="Прямая соединительная линия 98"/>
          <p:cNvCxnSpPr/>
          <p:nvPr/>
        </p:nvCxnSpPr>
        <p:spPr>
          <a:xfrm>
            <a:off x="3295902" y="4772900"/>
            <a:ext cx="0" cy="21590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0" name="Прямая соединительная линия 99"/>
          <p:cNvCxnSpPr/>
          <p:nvPr/>
        </p:nvCxnSpPr>
        <p:spPr>
          <a:xfrm>
            <a:off x="5255195" y="5669928"/>
            <a:ext cx="0" cy="10795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1" name="Прямая соединительная линия 100"/>
          <p:cNvCxnSpPr/>
          <p:nvPr/>
        </p:nvCxnSpPr>
        <p:spPr>
          <a:xfrm>
            <a:off x="10699823" y="3588716"/>
            <a:ext cx="0" cy="14605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2" name="Прямая соединительная линия 101"/>
          <p:cNvCxnSpPr/>
          <p:nvPr/>
        </p:nvCxnSpPr>
        <p:spPr>
          <a:xfrm>
            <a:off x="10720460" y="4533278"/>
            <a:ext cx="0" cy="147638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3" name="Прямая соединительная линия 102"/>
          <p:cNvCxnSpPr/>
          <p:nvPr/>
        </p:nvCxnSpPr>
        <p:spPr>
          <a:xfrm>
            <a:off x="10723635" y="5482603"/>
            <a:ext cx="0" cy="9525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4" name="Прямая соединительная линия 103"/>
          <p:cNvCxnSpPr/>
          <p:nvPr/>
        </p:nvCxnSpPr>
        <p:spPr>
          <a:xfrm>
            <a:off x="5236145" y="2645741"/>
            <a:ext cx="0" cy="107950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07" name="Скругленный прямоугольник 106"/>
          <p:cNvSpPr/>
          <p:nvPr/>
        </p:nvSpPr>
        <p:spPr>
          <a:xfrm>
            <a:off x="8282734" y="1575766"/>
            <a:ext cx="1263475" cy="79216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 smtClean="0">
                <a:solidFill>
                  <a:sysClr val="window" lastClr="FFFFFF"/>
                </a:solidFill>
                <a:latin typeface="Calibri"/>
              </a:rPr>
              <a:t>Терапия</a:t>
            </a:r>
            <a:endParaRPr lang="ru-RU" sz="1600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>
            <a:off x="8914471" y="2414827"/>
            <a:ext cx="0" cy="293688"/>
          </a:xfrm>
          <a:prstGeom prst="line">
            <a:avLst/>
          </a:prstGeom>
          <a:noFill/>
          <a:ln w="38100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09" name="Скругленный прямоугольник 108"/>
          <p:cNvSpPr/>
          <p:nvPr/>
        </p:nvSpPr>
        <p:spPr>
          <a:xfrm>
            <a:off x="8212584" y="2764395"/>
            <a:ext cx="1403773" cy="715963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ysClr val="windowText" lastClr="000000"/>
                </a:solidFill>
                <a:latin typeface="Calibri"/>
              </a:rPr>
              <a:t>Реабилитация</a:t>
            </a:r>
            <a:endParaRPr lang="ru-RU" sz="1400" kern="0" dirty="0">
              <a:solidFill>
                <a:sysClr val="windowText" lastClr="000000"/>
              </a:solidFill>
              <a:latin typeface="Calibri"/>
            </a:endParaRPr>
          </a:p>
        </p:txBody>
      </p:sp>
      <p:cxnSp>
        <p:nvCxnSpPr>
          <p:cNvPr id="137" name="Прямая со стрелкой 136"/>
          <p:cNvCxnSpPr>
            <a:stCxn id="64" idx="3"/>
            <a:endCxn id="107" idx="0"/>
          </p:cNvCxnSpPr>
          <p:nvPr/>
        </p:nvCxnSpPr>
        <p:spPr>
          <a:xfrm>
            <a:off x="7603901" y="966729"/>
            <a:ext cx="1310571" cy="609037"/>
          </a:xfrm>
          <a:prstGeom prst="straightConnector1">
            <a:avLst/>
          </a:prstGeom>
          <a:noFill/>
          <a:ln w="254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7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9336" y="5661248"/>
            <a:ext cx="6119813" cy="7920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Отмечается  </a:t>
            </a:r>
            <a:r>
              <a:rPr lang="ru-RU" dirty="0"/>
              <a:t>снижение госпитализации плановых пациентов в два </a:t>
            </a:r>
            <a:r>
              <a:rPr lang="ru-RU" dirty="0" smtClean="0"/>
              <a:t>раза, </a:t>
            </a:r>
            <a:r>
              <a:rPr lang="ru-RU" dirty="0" smtClean="0">
                <a:solidFill>
                  <a:schemeClr val="tx1"/>
                </a:solidFill>
              </a:rPr>
              <a:t>за счет приостановления плановой госпитализации в период карантина.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31331423"/>
              </p:ext>
            </p:extLst>
          </p:nvPr>
        </p:nvGraphicFramePr>
        <p:xfrm>
          <a:off x="263352" y="332656"/>
          <a:ext cx="568863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734783"/>
              </p:ext>
            </p:extLst>
          </p:nvPr>
        </p:nvGraphicFramePr>
        <p:xfrm>
          <a:off x="6096000" y="260648"/>
          <a:ext cx="588153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2926900" y="20608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7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108012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ИНФЕКЦИОННЫЙ СТАЦИОНАР </a:t>
            </a:r>
            <a:endParaRPr lang="ru-RU" sz="4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072191"/>
              </p:ext>
            </p:extLst>
          </p:nvPr>
        </p:nvGraphicFramePr>
        <p:xfrm>
          <a:off x="623391" y="1340768"/>
          <a:ext cx="590465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72064" y="2276872"/>
            <a:ext cx="54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Всего пролечено -1226  КВИ случаев: </a:t>
            </a:r>
          </a:p>
          <a:p>
            <a:pPr algn="ctr"/>
            <a:endParaRPr lang="ru-RU" sz="2800" b="1" i="1" dirty="0" smtClean="0"/>
          </a:p>
          <a:p>
            <a:r>
              <a:rPr lang="ru-RU" sz="2400" dirty="0" smtClean="0"/>
              <a:t>Турист  - 652 пациентов</a:t>
            </a:r>
          </a:p>
          <a:p>
            <a:endParaRPr lang="ru-RU" sz="2400" dirty="0" smtClean="0"/>
          </a:p>
          <a:p>
            <a:r>
              <a:rPr lang="ru-RU" sz="2400" dirty="0" smtClean="0"/>
              <a:t>Центр Ветеранов- 574 пациента </a:t>
            </a:r>
          </a:p>
          <a:p>
            <a:endParaRPr lang="ru-RU" sz="2400" dirty="0" smtClean="0"/>
          </a:p>
          <a:p>
            <a:r>
              <a:rPr lang="ru-RU" sz="2400" dirty="0" smtClean="0"/>
              <a:t>Общая летальность составила 3,4%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223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34944150"/>
              </p:ext>
            </p:extLst>
          </p:nvPr>
        </p:nvGraphicFramePr>
        <p:xfrm>
          <a:off x="335360" y="260648"/>
          <a:ext cx="61926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7148097"/>
              </p:ext>
            </p:extLst>
          </p:nvPr>
        </p:nvGraphicFramePr>
        <p:xfrm>
          <a:off x="7032104" y="188640"/>
          <a:ext cx="48245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89994263"/>
              </p:ext>
            </p:extLst>
          </p:nvPr>
        </p:nvGraphicFramePr>
        <p:xfrm>
          <a:off x="4367808" y="3573016"/>
          <a:ext cx="62646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5360" y="3717032"/>
            <a:ext cx="3888432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Отмечается снижение общего количества госпитализированных за счет плановых пациентов на 32%.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9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54443594"/>
              </p:ext>
            </p:extLst>
          </p:nvPr>
        </p:nvGraphicFramePr>
        <p:xfrm>
          <a:off x="335360" y="764704"/>
          <a:ext cx="59766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75229092"/>
              </p:ext>
            </p:extLst>
          </p:nvPr>
        </p:nvGraphicFramePr>
        <p:xfrm>
          <a:off x="5879976" y="3549209"/>
          <a:ext cx="57606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35034474"/>
              </p:ext>
            </p:extLst>
          </p:nvPr>
        </p:nvGraphicFramePr>
        <p:xfrm>
          <a:off x="5591944" y="333158"/>
          <a:ext cx="61206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6721" y="33315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Отделение ХАИК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0617" y="530120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Отмечается снижение летальности на 0,9%</a:t>
            </a:r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2783632" y="1412776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8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918" y="65233"/>
            <a:ext cx="4248472" cy="1325563"/>
          </a:xfrm>
        </p:spPr>
        <p:txBody>
          <a:bodyPr rtlCol="0">
            <a:normAutofit/>
          </a:bodyPr>
          <a:lstStyle/>
          <a:p>
            <a:pPr rtl="0"/>
            <a:r>
              <a:rPr lang="ru-RU" sz="1800" dirty="0" smtClean="0">
                <a:cs typeface="Times New Roman" panose="02020603050405020304" pitchFamily="18" charset="0"/>
              </a:rPr>
              <a:t>Проведено операций:            </a:t>
            </a:r>
            <a:br>
              <a:rPr lang="ru-RU" sz="1800" dirty="0" smtClean="0">
                <a:cs typeface="Times New Roman" panose="02020603050405020304" pitchFamily="18" charset="0"/>
              </a:rPr>
            </a:br>
            <a:r>
              <a:rPr lang="ru-RU" sz="1800" dirty="0" smtClean="0">
                <a:cs typeface="Times New Roman" panose="02020603050405020304" pitchFamily="18" charset="0"/>
              </a:rPr>
              <a:t>-  2019г. – 2826;</a:t>
            </a:r>
            <a:br>
              <a:rPr lang="ru-RU" sz="1800" dirty="0" smtClean="0">
                <a:cs typeface="Times New Roman" panose="02020603050405020304" pitchFamily="18" charset="0"/>
              </a:rPr>
            </a:br>
            <a:r>
              <a:rPr lang="ru-RU" sz="1800" dirty="0" smtClean="0">
                <a:cs typeface="Times New Roman" panose="02020603050405020304" pitchFamily="18" charset="0"/>
              </a:rPr>
              <a:t>- 2020г. – 2310.</a:t>
            </a:r>
            <a:endParaRPr lang="ru-RU" sz="1800" dirty="0"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32277" y="1864041"/>
            <a:ext cx="4539587" cy="412831"/>
          </a:xfrm>
        </p:spPr>
        <p:txBody>
          <a:bodyPr/>
          <a:lstStyle/>
          <a:p>
            <a:pPr algn="ctr"/>
            <a:r>
              <a:rPr lang="ru-RU" sz="1800" dirty="0" smtClean="0"/>
              <a:t>Операции ВТМУ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91344" y="2584122"/>
            <a:ext cx="4248472" cy="3810033"/>
          </a:xfrm>
        </p:spPr>
        <p:txBody>
          <a:bodyPr rtlCol="0"/>
          <a:lstStyle/>
          <a:p>
            <a:r>
              <a:rPr lang="ru-RU" sz="1800" dirty="0" smtClean="0"/>
              <a:t>Операции на клапанах сердца </a:t>
            </a:r>
          </a:p>
          <a:p>
            <a:r>
              <a:rPr lang="ru-RU" sz="1800" dirty="0" smtClean="0">
                <a:cs typeface="Times New Roman" panose="02020603050405020304" pitchFamily="18" charset="0"/>
              </a:rPr>
              <a:t>-  2019г</a:t>
            </a:r>
            <a:r>
              <a:rPr lang="ru-RU" sz="1800" dirty="0">
                <a:cs typeface="Times New Roman" panose="02020603050405020304" pitchFamily="18" charset="0"/>
              </a:rPr>
              <a:t>. – </a:t>
            </a:r>
            <a:r>
              <a:rPr lang="ru-RU" sz="1800" dirty="0" smtClean="0">
                <a:cs typeface="Times New Roman" panose="02020603050405020304" pitchFamily="18" charset="0"/>
              </a:rPr>
              <a:t>65</a:t>
            </a:r>
            <a:r>
              <a:rPr lang="ru-RU" sz="1800" dirty="0">
                <a:cs typeface="Times New Roman" panose="02020603050405020304" pitchFamily="18" charset="0"/>
              </a:rPr>
              <a:t/>
            </a:r>
            <a:br>
              <a:rPr lang="ru-RU" sz="1800" dirty="0">
                <a:cs typeface="Times New Roman" panose="02020603050405020304" pitchFamily="18" charset="0"/>
              </a:rPr>
            </a:br>
            <a:r>
              <a:rPr lang="ru-RU" sz="1800" dirty="0"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cs typeface="Times New Roman" panose="02020603050405020304" pitchFamily="18" charset="0"/>
              </a:rPr>
              <a:t> 2020г</a:t>
            </a:r>
            <a:r>
              <a:rPr lang="ru-RU" sz="1800" dirty="0">
                <a:cs typeface="Times New Roman" panose="02020603050405020304" pitchFamily="18" charset="0"/>
              </a:rPr>
              <a:t>. – </a:t>
            </a:r>
            <a:r>
              <a:rPr lang="ru-RU" sz="1800" dirty="0" smtClean="0">
                <a:cs typeface="Times New Roman" panose="02020603050405020304" pitchFamily="18" charset="0"/>
              </a:rPr>
              <a:t>50.</a:t>
            </a:r>
            <a:endParaRPr lang="ru-RU" sz="1800" dirty="0" smtClean="0"/>
          </a:p>
          <a:p>
            <a:pPr rtl="0"/>
            <a:r>
              <a:rPr lang="ru-RU" sz="1800" dirty="0" err="1" smtClean="0"/>
              <a:t>Инплантация</a:t>
            </a:r>
            <a:r>
              <a:rPr lang="ru-RU" sz="1800" dirty="0" smtClean="0"/>
              <a:t> </a:t>
            </a:r>
            <a:r>
              <a:rPr lang="ru-RU" sz="1800" dirty="0" err="1" smtClean="0"/>
              <a:t>кардиовертера</a:t>
            </a:r>
            <a:endParaRPr lang="ru-RU" sz="1800" dirty="0" smtClean="0"/>
          </a:p>
          <a:p>
            <a:r>
              <a:rPr lang="ru-RU" sz="1800" dirty="0">
                <a:cs typeface="Times New Roman" panose="02020603050405020304" pitchFamily="18" charset="0"/>
              </a:rPr>
              <a:t>-  </a:t>
            </a:r>
            <a:r>
              <a:rPr lang="ru-RU" sz="1800" dirty="0" smtClean="0">
                <a:cs typeface="Times New Roman" panose="02020603050405020304" pitchFamily="18" charset="0"/>
              </a:rPr>
              <a:t>2019г</a:t>
            </a:r>
            <a:r>
              <a:rPr lang="ru-RU" sz="1800" dirty="0">
                <a:cs typeface="Times New Roman" panose="02020603050405020304" pitchFamily="18" charset="0"/>
              </a:rPr>
              <a:t>. – </a:t>
            </a:r>
            <a:r>
              <a:rPr lang="ru-RU" sz="1800" dirty="0" smtClean="0">
                <a:cs typeface="Times New Roman" panose="02020603050405020304" pitchFamily="18" charset="0"/>
              </a:rPr>
              <a:t> 11;</a:t>
            </a:r>
            <a:r>
              <a:rPr lang="ru-RU" sz="1800" dirty="0">
                <a:cs typeface="Times New Roman" panose="02020603050405020304" pitchFamily="18" charset="0"/>
              </a:rPr>
              <a:t/>
            </a:r>
            <a:br>
              <a:rPr lang="ru-RU" sz="1800" dirty="0">
                <a:cs typeface="Times New Roman" panose="02020603050405020304" pitchFamily="18" charset="0"/>
              </a:rPr>
            </a:br>
            <a:r>
              <a:rPr lang="ru-RU" sz="1800" dirty="0"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cs typeface="Times New Roman" panose="02020603050405020304" pitchFamily="18" charset="0"/>
              </a:rPr>
              <a:t> 2020г</a:t>
            </a:r>
            <a:r>
              <a:rPr lang="ru-RU" sz="1800" dirty="0"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cs typeface="Times New Roman" panose="02020603050405020304" pitchFamily="18" charset="0"/>
              </a:rPr>
              <a:t>–  12.</a:t>
            </a:r>
            <a:endParaRPr lang="ru-RU" sz="1800" dirty="0" smtClean="0"/>
          </a:p>
          <a:p>
            <a:pPr rtl="0"/>
            <a:r>
              <a:rPr lang="ru-RU" sz="1800" dirty="0" err="1" smtClean="0"/>
              <a:t>Эндоваскулярная</a:t>
            </a:r>
            <a:r>
              <a:rPr lang="ru-RU" sz="1800" dirty="0" smtClean="0"/>
              <a:t> имплантация </a:t>
            </a:r>
            <a:r>
              <a:rPr lang="ru-RU" sz="1800" dirty="0" err="1" smtClean="0"/>
              <a:t>стент-графта</a:t>
            </a:r>
            <a:r>
              <a:rPr lang="ru-RU" sz="1800" dirty="0" smtClean="0"/>
              <a:t> в аорту</a:t>
            </a:r>
          </a:p>
          <a:p>
            <a:r>
              <a:rPr lang="ru-RU" sz="1800" dirty="0">
                <a:cs typeface="Times New Roman" panose="02020603050405020304" pitchFamily="18" charset="0"/>
              </a:rPr>
              <a:t>-  </a:t>
            </a:r>
            <a:r>
              <a:rPr lang="ru-RU" sz="1800" dirty="0" smtClean="0">
                <a:cs typeface="Times New Roman" panose="02020603050405020304" pitchFamily="18" charset="0"/>
              </a:rPr>
              <a:t>2019г</a:t>
            </a:r>
            <a:r>
              <a:rPr lang="ru-RU" sz="1800" dirty="0">
                <a:cs typeface="Times New Roman" panose="02020603050405020304" pitchFamily="18" charset="0"/>
              </a:rPr>
              <a:t>. –   </a:t>
            </a:r>
            <a:r>
              <a:rPr lang="ru-RU" sz="1800" dirty="0" smtClean="0">
                <a:cs typeface="Times New Roman" panose="02020603050405020304" pitchFamily="18" charset="0"/>
              </a:rPr>
              <a:t>10;</a:t>
            </a:r>
            <a:r>
              <a:rPr lang="ru-RU" sz="1800" dirty="0">
                <a:cs typeface="Times New Roman" panose="02020603050405020304" pitchFamily="18" charset="0"/>
              </a:rPr>
              <a:t/>
            </a:r>
            <a:br>
              <a:rPr lang="ru-RU" sz="1800" dirty="0">
                <a:cs typeface="Times New Roman" panose="02020603050405020304" pitchFamily="18" charset="0"/>
              </a:rPr>
            </a:br>
            <a:r>
              <a:rPr lang="ru-RU" sz="1800" dirty="0"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cs typeface="Times New Roman" panose="02020603050405020304" pitchFamily="18" charset="0"/>
              </a:rPr>
              <a:t> 2020г</a:t>
            </a:r>
            <a:r>
              <a:rPr lang="ru-RU" sz="1800" dirty="0">
                <a:cs typeface="Times New Roman" panose="02020603050405020304" pitchFamily="18" charset="0"/>
              </a:rPr>
              <a:t>. –  </a:t>
            </a:r>
            <a:r>
              <a:rPr lang="ru-RU" sz="1800" dirty="0" smtClean="0">
                <a:cs typeface="Times New Roman" panose="02020603050405020304" pitchFamily="18" charset="0"/>
              </a:rPr>
              <a:t> 11.</a:t>
            </a:r>
            <a:endParaRPr lang="ru-RU" sz="1800" dirty="0"/>
          </a:p>
          <a:p>
            <a:pPr rtl="0"/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071680" y="1560707"/>
            <a:ext cx="6053520" cy="303334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Операции по перечню 1</a:t>
            </a:r>
            <a:endParaRPr lang="ru-RU" sz="18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08414789"/>
              </p:ext>
            </p:extLst>
          </p:nvPr>
        </p:nvGraphicFramePr>
        <p:xfrm>
          <a:off x="5072063" y="1864040"/>
          <a:ext cx="6569076" cy="26471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68353">
                  <a:extLst>
                    <a:ext uri="{9D8B030D-6E8A-4147-A177-3AD203B41FA5}">
                      <a16:colId xmlns:a16="http://schemas.microsoft.com/office/drawing/2014/main" val="212484776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538732713"/>
                    </a:ext>
                  </a:extLst>
                </a:gridCol>
                <a:gridCol w="936627">
                  <a:extLst>
                    <a:ext uri="{9D8B030D-6E8A-4147-A177-3AD203B41FA5}">
                      <a16:colId xmlns:a16="http://schemas.microsoft.com/office/drawing/2014/main" val="2037667597"/>
                    </a:ext>
                  </a:extLst>
                </a:gridCol>
              </a:tblGrid>
              <a:tr h="3408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2019г.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2020г.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775055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Аортокоронарное шунтирование </a:t>
                      </a:r>
                    </a:p>
                    <a:p>
                      <a:r>
                        <a:rPr lang="ru-RU" sz="1400" dirty="0" smtClean="0"/>
                        <a:t>Из них</a:t>
                      </a:r>
                      <a:r>
                        <a:rPr lang="ru-RU" sz="1400" baseline="0" dirty="0" smtClean="0"/>
                        <a:t> экстренные  ОИМ и СН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434</a:t>
                      </a:r>
                    </a:p>
                    <a:p>
                      <a:pPr algn="ctr"/>
                      <a:r>
                        <a:rPr lang="ru-RU" sz="1400" dirty="0" smtClean="0"/>
                        <a:t>156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327</a:t>
                      </a:r>
                    </a:p>
                    <a:p>
                      <a:pPr algn="ctr"/>
                      <a:r>
                        <a:rPr lang="ru-RU" sz="1400" dirty="0" smtClean="0"/>
                        <a:t>111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296197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Операции при сложных пороках сердца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60229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Имплантация </a:t>
                      </a:r>
                      <a:r>
                        <a:rPr lang="ru-RU" sz="1400" dirty="0" err="1" smtClean="0"/>
                        <a:t>окклюдера</a:t>
                      </a:r>
                      <a:r>
                        <a:rPr lang="ru-RU" sz="1400" dirty="0" smtClean="0"/>
                        <a:t> ВПС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ЭФИ РЧА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608087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Криоблация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Имплантация ЭКС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705466"/>
                  </a:ext>
                </a:extLst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Сердце 3"/>
          <p:cNvSpPr/>
          <p:nvPr/>
        </p:nvSpPr>
        <p:spPr>
          <a:xfrm>
            <a:off x="191344" y="1700808"/>
            <a:ext cx="792088" cy="720081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35960" y="404664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7159386" y="56647"/>
            <a:ext cx="4191421" cy="134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Проведено </a:t>
            </a:r>
            <a:r>
              <a:rPr lang="ru-RU" dirty="0" smtClean="0">
                <a:cs typeface="Times New Roman" panose="02020603050405020304" pitchFamily="18" charset="0"/>
              </a:rPr>
              <a:t>операций на открытом сердце:            </a:t>
            </a:r>
            <a:r>
              <a:rPr lang="ru-RU" dirty="0">
                <a:cs typeface="Times New Roman" panose="02020603050405020304" pitchFamily="18" charset="0"/>
              </a:rPr>
              <a:t/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-  </a:t>
            </a:r>
            <a:r>
              <a:rPr lang="ru-RU" dirty="0" smtClean="0">
                <a:cs typeface="Times New Roman" panose="02020603050405020304" pitchFamily="18" charset="0"/>
              </a:rPr>
              <a:t>2019г</a:t>
            </a:r>
            <a:r>
              <a:rPr lang="ru-RU" dirty="0"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cs typeface="Times New Roman" panose="02020603050405020304" pitchFamily="18" charset="0"/>
              </a:rPr>
              <a:t>611;</a:t>
            </a:r>
            <a:r>
              <a:rPr lang="ru-RU" dirty="0">
                <a:cs typeface="Times New Roman" panose="02020603050405020304" pitchFamily="18" charset="0"/>
              </a:rPr>
              <a:t/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- </a:t>
            </a:r>
            <a:r>
              <a:rPr lang="ru-RU" dirty="0" smtClean="0">
                <a:cs typeface="Times New Roman" panose="02020603050405020304" pitchFamily="18" charset="0"/>
              </a:rPr>
              <a:t>2020г</a:t>
            </a:r>
            <a:r>
              <a:rPr lang="ru-RU" dirty="0"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cs typeface="Times New Roman" panose="02020603050405020304" pitchFamily="18" charset="0"/>
              </a:rPr>
              <a:t>497.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39816" y="4719052"/>
            <a:ext cx="2664296" cy="1086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операции на магистральных сосудах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439816" y="5949280"/>
            <a:ext cx="2664295" cy="797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-  </a:t>
            </a:r>
            <a:r>
              <a:rPr lang="ru-RU" dirty="0" smtClean="0">
                <a:cs typeface="Times New Roman" panose="02020603050405020304" pitchFamily="18" charset="0"/>
              </a:rPr>
              <a:t>2019г</a:t>
            </a:r>
            <a:r>
              <a:rPr lang="ru-RU" dirty="0"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cs typeface="Times New Roman" panose="02020603050405020304" pitchFamily="18" charset="0"/>
              </a:rPr>
              <a:t>637;</a:t>
            </a:r>
            <a:r>
              <a:rPr lang="ru-RU" dirty="0">
                <a:cs typeface="Times New Roman" panose="02020603050405020304" pitchFamily="18" charset="0"/>
              </a:rPr>
              <a:t/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- </a:t>
            </a:r>
            <a:r>
              <a:rPr lang="ru-RU" dirty="0" smtClean="0">
                <a:cs typeface="Times New Roman" panose="02020603050405020304" pitchFamily="18" charset="0"/>
              </a:rPr>
              <a:t>2020г</a:t>
            </a:r>
            <a:r>
              <a:rPr lang="ru-RU" dirty="0">
                <a:cs typeface="Times New Roman" panose="02020603050405020304" pitchFamily="18" charset="0"/>
              </a:rPr>
              <a:t>. – </a:t>
            </a:r>
            <a:r>
              <a:rPr lang="ru-RU" dirty="0" smtClean="0">
                <a:cs typeface="Times New Roman" panose="02020603050405020304" pitchFamily="18" charset="0"/>
              </a:rPr>
              <a:t>469.</a:t>
            </a:r>
            <a:endParaRPr lang="ru-RU" dirty="0"/>
          </a:p>
        </p:txBody>
      </p:sp>
      <p:sp>
        <p:nvSpPr>
          <p:cNvPr id="18" name="Прямоугольник с двумя усеченными соседними углами 17"/>
          <p:cNvSpPr/>
          <p:nvPr/>
        </p:nvSpPr>
        <p:spPr>
          <a:xfrm rot="10800000" flipH="1" flipV="1">
            <a:off x="8400254" y="4617001"/>
            <a:ext cx="3084387" cy="335671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СМП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57426"/>
              </p:ext>
            </p:extLst>
          </p:nvPr>
        </p:nvGraphicFramePr>
        <p:xfrm>
          <a:off x="7896198" y="5013176"/>
          <a:ext cx="3960441" cy="1438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50">
                  <a:extLst>
                    <a:ext uri="{9D8B030D-6E8A-4147-A177-3AD203B41FA5}">
                      <a16:colId xmlns:a16="http://schemas.microsoft.com/office/drawing/2014/main" val="380854396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449837587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650205617"/>
                    </a:ext>
                  </a:extLst>
                </a:gridCol>
              </a:tblGrid>
              <a:tr h="4603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2019г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2020г.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597133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Операции на артериях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48014"/>
                  </a:ext>
                </a:extLst>
              </a:tr>
              <a:tr h="4603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Операции на венозной системе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7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4784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 smtClean="0"/>
              <a:t>Острый инфаркт миокарда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336" y="1052736"/>
            <a:ext cx="11737304" cy="53285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/>
              <a:t>По Карагандинской области </a:t>
            </a:r>
            <a:r>
              <a:rPr lang="ru-RU" sz="2600" dirty="0"/>
              <a:t>пролечено с ОИМ </a:t>
            </a:r>
            <a:r>
              <a:rPr lang="ru-RU" sz="2600" dirty="0" smtClean="0"/>
              <a:t>1330 пациентов </a:t>
            </a:r>
            <a:r>
              <a:rPr lang="ru-RU" sz="2600" dirty="0"/>
              <a:t>из них </a:t>
            </a:r>
            <a:r>
              <a:rPr lang="ru-RU" sz="2600" dirty="0" smtClean="0"/>
              <a:t>963 на </a:t>
            </a:r>
            <a:r>
              <a:rPr lang="ru-RU" sz="2600" dirty="0"/>
              <a:t>уровне МБ №</a:t>
            </a:r>
            <a:r>
              <a:rPr lang="ru-RU" sz="2600" dirty="0" smtClean="0"/>
              <a:t>2, что составило 72,4%.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600" dirty="0" smtClean="0"/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0" dirty="0" smtClean="0"/>
              <a:t>За 2020 год по Карагандинской области отмечается незначительное </a:t>
            </a:r>
            <a:r>
              <a:rPr lang="ru-RU" sz="2800" b="0" dirty="0" smtClean="0"/>
              <a:t>увеличение летальности от ОИМ </a:t>
            </a:r>
            <a:r>
              <a:rPr lang="ru-RU" sz="2800" b="0" dirty="0"/>
              <a:t>на 0,3% за счет </a:t>
            </a:r>
            <a:r>
              <a:rPr lang="ru-RU" sz="2800" b="0" dirty="0" smtClean="0"/>
              <a:t>уменьшения </a:t>
            </a:r>
            <a:r>
              <a:rPr lang="ru-RU" sz="2800" b="0" dirty="0"/>
              <a:t>количества пролеченных </a:t>
            </a:r>
            <a:r>
              <a:rPr lang="ru-RU" sz="2800" b="0" dirty="0" smtClean="0"/>
              <a:t>пациентов </a:t>
            </a:r>
            <a:r>
              <a:rPr lang="ru-RU" sz="2800" b="0" dirty="0"/>
              <a:t>так </a:t>
            </a:r>
            <a:r>
              <a:rPr lang="ru-RU" sz="2800" b="0" dirty="0" smtClean="0"/>
              <a:t>пролечено:</a:t>
            </a:r>
            <a:r>
              <a:rPr lang="ru-RU" sz="2800" dirty="0"/>
              <a:t> </a:t>
            </a:r>
            <a:r>
              <a:rPr lang="ru-RU" sz="2800" dirty="0" smtClean="0"/>
              <a:t>2019г. </a:t>
            </a:r>
            <a:r>
              <a:rPr lang="ru-RU" sz="2800" dirty="0"/>
              <a:t>- 1334 человек </a:t>
            </a:r>
            <a:r>
              <a:rPr lang="ru-RU" sz="2800" dirty="0" smtClean="0"/>
              <a:t> (9,8%)</a:t>
            </a:r>
          </a:p>
          <a:p>
            <a:pPr>
              <a:spcBef>
                <a:spcPts val="0"/>
              </a:spcBef>
            </a:pPr>
            <a:r>
              <a:rPr lang="ru-RU" sz="2800" dirty="0" smtClean="0"/>
              <a:t>                                                                                  2020 - 1330 человек  (10,1%)    </a:t>
            </a:r>
          </a:p>
          <a:p>
            <a:pPr>
              <a:spcBef>
                <a:spcPts val="0"/>
              </a:spcBef>
            </a:pPr>
            <a:r>
              <a:rPr lang="ru-RU" sz="2800" b="0" dirty="0" smtClean="0"/>
              <a:t>А в абсолютных цифрах количество умерших пациентов одинаковое (134)</a:t>
            </a:r>
            <a:endParaRPr lang="ru-RU" sz="2800" b="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0" dirty="0" smtClean="0"/>
              <a:t>Так же отмечается </a:t>
            </a:r>
            <a:r>
              <a:rPr lang="ru-RU" sz="2600" b="0" dirty="0"/>
              <a:t>уменьшение </a:t>
            </a:r>
            <a:r>
              <a:rPr lang="ru-RU" sz="2600" b="0" dirty="0" err="1"/>
              <a:t>досуточной</a:t>
            </a:r>
            <a:r>
              <a:rPr lang="ru-RU" sz="2600" b="0" dirty="0"/>
              <a:t> летальности </a:t>
            </a:r>
            <a:r>
              <a:rPr lang="en-US" sz="2600" b="0" dirty="0" smtClean="0"/>
              <a:t> </a:t>
            </a:r>
            <a:r>
              <a:rPr lang="ru-RU" sz="2600" b="0" dirty="0" smtClean="0"/>
              <a:t>среди ОИМ на </a:t>
            </a:r>
            <a:r>
              <a:rPr lang="ru-RU" sz="2600" b="0" dirty="0"/>
              <a:t>8,9%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/>
              <a:t>             в 2020г. </a:t>
            </a:r>
            <a:r>
              <a:rPr lang="ru-RU" sz="2600" dirty="0"/>
              <a:t>умерло 52 </a:t>
            </a:r>
            <a:r>
              <a:rPr lang="ru-RU" sz="2600" dirty="0" smtClean="0"/>
              <a:t>пациента </a:t>
            </a:r>
            <a:r>
              <a:rPr lang="ru-RU" sz="2600" dirty="0"/>
              <a:t>– 38,8%,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 smtClean="0"/>
              <a:t>             в 2019г. </a:t>
            </a:r>
            <a:r>
              <a:rPr lang="ru-RU" sz="2600" dirty="0"/>
              <a:t>умерло 64 человек – 47,7%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b="0" dirty="0" smtClean="0"/>
              <a:t>На уровне МБ№2 незначительное увеличение летальности  от ОИМ на 0,5% (с 7,7% до 8,2%).</a:t>
            </a:r>
            <a:endParaRPr lang="ru-RU" sz="2600" b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ection Break Slide Master">
  <a:themeElements>
    <a:clrScheme name="ALLPPT-SOCIAL MED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82BE"/>
      </a:accent1>
      <a:accent2>
        <a:srgbClr val="28608C"/>
      </a:accent2>
      <a:accent3>
        <a:srgbClr val="262626"/>
      </a:accent3>
      <a:accent4>
        <a:srgbClr val="3282BE"/>
      </a:accent4>
      <a:accent5>
        <a:srgbClr val="28608C"/>
      </a:accent5>
      <a:accent6>
        <a:srgbClr val="262626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4239</TotalTime>
  <Words>1738</Words>
  <Application>Microsoft Office PowerPoint</Application>
  <PresentationFormat>Широкоэкранный</PresentationFormat>
  <Paragraphs>396</Paragraphs>
  <Slides>19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Arial</vt:lpstr>
      <vt:lpstr>Arial Unicode MS</vt:lpstr>
      <vt:lpstr>Calibri</vt:lpstr>
      <vt:lpstr>Century Schoolbook</vt:lpstr>
      <vt:lpstr>Exo 2 Semi Bold</vt:lpstr>
      <vt:lpstr>Franklin Gothic Medium</vt:lpstr>
      <vt:lpstr>Noto Sans SC Regular</vt:lpstr>
      <vt:lpstr>PT Sans</vt:lpstr>
      <vt:lpstr>Times New Roman</vt:lpstr>
      <vt:lpstr>Wingdings</vt:lpstr>
      <vt:lpstr>Тема Office</vt:lpstr>
      <vt:lpstr>1_Section Break Slide Master</vt:lpstr>
      <vt:lpstr>1_Тема Office</vt:lpstr>
      <vt:lpstr>Отчёт за 2020год КГП «Многопрофильной больницы №2  г. Караганды» </vt:lpstr>
      <vt:lpstr>Презентация PowerPoint</vt:lpstr>
      <vt:lpstr>Презентация PowerPoint</vt:lpstr>
      <vt:lpstr>Презентация PowerPoint</vt:lpstr>
      <vt:lpstr>ИНФЕКЦИОННЫЙ СТАЦИОНАР </vt:lpstr>
      <vt:lpstr>Презентация PowerPoint</vt:lpstr>
      <vt:lpstr>Презентация PowerPoint</vt:lpstr>
      <vt:lpstr>Проведено операций:             -  2019г. – 2826; - 2020г. – 2310.</vt:lpstr>
      <vt:lpstr>Острый инфаркт миокарда</vt:lpstr>
      <vt:lpstr>Презентация PowerPoint</vt:lpstr>
      <vt:lpstr>Объем оказания помощи пациентам с ОИМ</vt:lpstr>
      <vt:lpstr>Анализ летальности при остром инфаркте миокарда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</dc:title>
  <dc:creator>User</dc:creator>
  <cp:lastModifiedBy>Stan</cp:lastModifiedBy>
  <cp:revision>309</cp:revision>
  <cp:lastPrinted>2021-01-22T05:29:37Z</cp:lastPrinted>
  <dcterms:created xsi:type="dcterms:W3CDTF">2019-11-14T18:03:25Z</dcterms:created>
  <dcterms:modified xsi:type="dcterms:W3CDTF">2021-10-15T09:37:50Z</dcterms:modified>
</cp:coreProperties>
</file>