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1" r:id="rId3"/>
    <p:sldId id="294" r:id="rId4"/>
    <p:sldId id="310" r:id="rId5"/>
    <p:sldId id="325" r:id="rId6"/>
    <p:sldId id="326" r:id="rId7"/>
    <p:sldId id="276" r:id="rId8"/>
    <p:sldId id="257" r:id="rId9"/>
    <p:sldId id="282" r:id="rId10"/>
    <p:sldId id="319" r:id="rId11"/>
    <p:sldId id="280" r:id="rId12"/>
    <p:sldId id="287" r:id="rId13"/>
    <p:sldId id="320" r:id="rId14"/>
    <p:sldId id="290" r:id="rId15"/>
    <p:sldId id="321" r:id="rId16"/>
    <p:sldId id="302" r:id="rId17"/>
    <p:sldId id="308" r:id="rId18"/>
    <p:sldId id="312" r:id="rId19"/>
    <p:sldId id="309" r:id="rId20"/>
    <p:sldId id="323" r:id="rId21"/>
    <p:sldId id="322" r:id="rId22"/>
    <p:sldId id="324" r:id="rId23"/>
    <p:sldId id="315" r:id="rId24"/>
    <p:sldId id="317" r:id="rId25"/>
  </p:sldIdLst>
  <p:sldSz cx="12192000" cy="6858000"/>
  <p:notesSz cx="6858000" cy="99472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22" autoAdjust="0"/>
  </p:normalViewPr>
  <p:slideViewPr>
    <p:cSldViewPr>
      <p:cViewPr varScale="1">
        <p:scale>
          <a:sx n="105" d="100"/>
          <a:sy n="105" d="100"/>
        </p:scale>
        <p:origin x="16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Показатели круглосуточного стационара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7326</c:v>
                </c:pt>
                <c:pt idx="1">
                  <c:v>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E-48F2-BD40-BD32D67823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5023</c:v>
                </c:pt>
                <c:pt idx="1">
                  <c:v>4721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E-48F2-BD40-BD32D67823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Экстренные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2303</c:v>
                </c:pt>
                <c:pt idx="1">
                  <c:v>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E-48F2-BD40-BD32D67823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363072"/>
        <c:axId val="65392640"/>
      </c:barChart>
      <c:catAx>
        <c:axId val="3536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92640"/>
        <c:crosses val="autoZero"/>
        <c:auto val="1"/>
        <c:lblAlgn val="ctr"/>
        <c:lblOffset val="100"/>
        <c:noMultiLvlLbl val="0"/>
      </c:catAx>
      <c:valAx>
        <c:axId val="65392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3630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5120008033295446"/>
          <c:y val="0.15777544888046233"/>
          <c:w val="0.47740037472909541"/>
          <c:h val="0.66934610651371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Летальность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133737277054686E-3"/>
                  <c:y val="-3.8658729088845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59-45D7-ACA9-3A77CECD4BD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8.5</c:v>
                </c:pt>
                <c:pt idx="1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9-45D7-ACA9-3A77CECD4B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181248"/>
        <c:axId val="28182784"/>
      </c:barChart>
      <c:catAx>
        <c:axId val="2818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182784"/>
        <c:crosses val="autoZero"/>
        <c:auto val="1"/>
        <c:lblAlgn val="ctr"/>
        <c:lblOffset val="100"/>
        <c:noMultiLvlLbl val="0"/>
      </c:catAx>
      <c:valAx>
        <c:axId val="2818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18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ЧТКА</c:v>
                </c:pt>
                <c:pt idx="1">
                  <c:v>АКШ</c:v>
                </c:pt>
                <c:pt idx="2">
                  <c:v>ВАБК</c:v>
                </c:pt>
                <c:pt idx="3">
                  <c:v>ТЛТ</c:v>
                </c:pt>
                <c:pt idx="4">
                  <c:v>консерватив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584</c:v>
                </c:pt>
                <c:pt idx="1">
                  <c:v>98</c:v>
                </c:pt>
                <c:pt idx="2">
                  <c:v>24</c:v>
                </c:pt>
                <c:pt idx="3">
                  <c:v>108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F-48D8-A9DC-0B2C2E9EA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ЧТКА</c:v>
                </c:pt>
                <c:pt idx="1">
                  <c:v>АКШ</c:v>
                </c:pt>
                <c:pt idx="2">
                  <c:v>ВАБК</c:v>
                </c:pt>
                <c:pt idx="3">
                  <c:v>ТЛТ</c:v>
                </c:pt>
                <c:pt idx="4">
                  <c:v>консерватив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670</c:v>
                </c:pt>
                <c:pt idx="1">
                  <c:v>100</c:v>
                </c:pt>
                <c:pt idx="2">
                  <c:v>15</c:v>
                </c:pt>
                <c:pt idx="3">
                  <c:v>84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0-45FE-B0E7-0EB992EAE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E-4BB5-AD15-D2C5B7EF5D33}"/>
                </c:ext>
              </c:extLst>
            </c:dLbl>
            <c:dLbl>
              <c:idx val="1"/>
              <c:layout>
                <c:manualLayout>
                  <c:x val="4.0883109639263823E-2"/>
                  <c:y val="-2.2740682414698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DE-4BB5-AD15-D2C5B7EF5D33}"/>
                </c:ext>
              </c:extLst>
            </c:dLbl>
            <c:dLbl>
              <c:idx val="2"/>
              <c:layout>
                <c:manualLayout>
                  <c:x val="-2.1144910839434889E-4"/>
                  <c:y val="-4.8722834645669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E-4BB5-AD15-D2C5B7EF5D3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E-4BB5-AD15-D2C5B7EF5D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Кардиогенный шок</c:v>
                </c:pt>
                <c:pt idx="1">
                  <c:v>разрывы миокарда</c:v>
                </c:pt>
                <c:pt idx="2">
                  <c:v>полиорганная недост-ть</c:v>
                </c:pt>
                <c:pt idx="3">
                  <c:v>отек г\мозга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0.51200000000000001</c:v>
                </c:pt>
                <c:pt idx="1">
                  <c:v>0.20699999999999999</c:v>
                </c:pt>
                <c:pt idx="2">
                  <c:v>0.23100000000000001</c:v>
                </c:pt>
                <c:pt idx="3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DE-4BB5-AD15-D2C5B7EF5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2"/>
              <c:layout>
                <c:manualLayout>
                  <c:x val="-5.4649639867870707E-4"/>
                  <c:y val="-4.326929133858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4-4AAE-83ED-7850EA15D4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Кардиогенный шок</c:v>
                </c:pt>
                <c:pt idx="1">
                  <c:v>разрывы миокарда</c:v>
                </c:pt>
                <c:pt idx="2">
                  <c:v>полиорганная недост-ть</c:v>
                </c:pt>
                <c:pt idx="3">
                  <c:v>отек г\мозга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0.53600000000000003</c:v>
                </c:pt>
                <c:pt idx="1">
                  <c:v>9.7000000000000003E-2</c:v>
                </c:pt>
                <c:pt idx="2">
                  <c:v>0.34200000000000003</c:v>
                </c:pt>
                <c:pt idx="3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4-4AAE-83ED-7850EA15D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374793697621282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01-4514-9394-80B9F77B02F4}"/>
                </c:ext>
              </c:extLst>
            </c:dLbl>
            <c:dLbl>
              <c:idx val="1"/>
              <c:layout>
                <c:manualLayout>
                  <c:x val="2.5499174790485128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01-4514-9394-80B9F77B02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1 - 3 категория сложности операций</c:v>
                </c:pt>
                <c:pt idx="1">
                  <c:v>4 - 7  категория сложности операций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341</c:v>
                </c:pt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01-4514-9394-80B9F77B02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624106023025553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01-4514-9394-80B9F77B02F4}"/>
                </c:ext>
              </c:extLst>
            </c:dLbl>
            <c:dLbl>
              <c:idx val="1"/>
              <c:layout>
                <c:manualLayout>
                  <c:x val="3.1873968488106329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01-4514-9394-80B9F77B02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1 - 3 категория сложности операций</c:v>
                </c:pt>
                <c:pt idx="1">
                  <c:v>4 - 7  категория сложности операций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01-4514-9394-80B9F77B0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62080"/>
        <c:axId val="114488448"/>
        <c:axId val="0"/>
      </c:bar3DChart>
      <c:catAx>
        <c:axId val="11446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488448"/>
        <c:crosses val="autoZero"/>
        <c:auto val="1"/>
        <c:lblAlgn val="ctr"/>
        <c:lblOffset val="100"/>
        <c:noMultiLvlLbl val="0"/>
      </c:catAx>
      <c:valAx>
        <c:axId val="11448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46208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86993351904658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4A-4D81-8402-34E4425757EA}"/>
                </c:ext>
              </c:extLst>
            </c:dLbl>
            <c:dLbl>
              <c:idx val="1"/>
              <c:layout>
                <c:manualLayout>
                  <c:x val="2.177398670380931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4A-4D81-8402-34E4425757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1-3  категория сложности операций</c:v>
                </c:pt>
                <c:pt idx="1">
                  <c:v>4 - 7  категория сложности операций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4A-4D81-8402-34E4425757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951385374190209E-2"/>
                  <c:y val="-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4A-4D81-8402-34E4425757EA}"/>
                </c:ext>
              </c:extLst>
            </c:dLbl>
            <c:dLbl>
              <c:idx val="1"/>
              <c:layout>
                <c:manualLayout>
                  <c:x val="3.0483581385333042E-2"/>
                  <c:y val="-6.111111111111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4A-4D81-8402-34E4425757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1-3  категория сложности операций</c:v>
                </c:pt>
                <c:pt idx="1">
                  <c:v>4 - 7  категория сложности операций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0.9</c:v>
                </c:pt>
                <c:pt idx="1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4A-4D81-8402-34E442575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391744"/>
        <c:axId val="117393280"/>
        <c:axId val="0"/>
      </c:bar3DChart>
      <c:catAx>
        <c:axId val="1173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393280"/>
        <c:crosses val="autoZero"/>
        <c:auto val="1"/>
        <c:lblAlgn val="ctr"/>
        <c:lblOffset val="100"/>
        <c:noMultiLvlLbl val="0"/>
      </c:catAx>
      <c:valAx>
        <c:axId val="11739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91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514810648668916"/>
          <c:y val="5.0675065616797903E-2"/>
          <c:w val="0.63637399491730195"/>
          <c:h val="0.822985826771653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кардиохирургических операции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A-439C-9D76-CE3C295035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кардиохирургических операции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A-439C-9D76-CE3C29503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373952"/>
        <c:axId val="117457664"/>
        <c:axId val="0"/>
      </c:bar3DChart>
      <c:catAx>
        <c:axId val="11737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457664"/>
        <c:crosses val="autoZero"/>
        <c:auto val="1"/>
        <c:lblAlgn val="ctr"/>
        <c:lblOffset val="100"/>
        <c:noMultiLvlLbl val="0"/>
      </c:catAx>
      <c:valAx>
        <c:axId val="117457664"/>
        <c:scaling>
          <c:logBase val="5"/>
          <c:orientation val="minMax"/>
          <c:max val="625"/>
          <c:min val="200"/>
        </c:scaling>
        <c:delete val="1"/>
        <c:axPos val="l"/>
        <c:numFmt formatCode="General" sourceLinked="1"/>
        <c:majorTickMark val="out"/>
        <c:minorTickMark val="none"/>
        <c:tickLblPos val="nextTo"/>
        <c:crossAx val="117373952"/>
        <c:crosses val="autoZero"/>
        <c:crossBetween val="between"/>
      </c:valAx>
      <c:spPr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20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14810648668916"/>
          <c:y val="7.0744454319890376E-2"/>
          <c:w val="0.63637399491730195"/>
          <c:h val="0.70540640986980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Послеоперационная летальность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7-4F69-BAF3-87176263E1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Послеоперационная летальность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E7-4F69-BAF3-87176263E1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532544"/>
        <c:axId val="117534080"/>
        <c:axId val="0"/>
      </c:bar3DChart>
      <c:catAx>
        <c:axId val="1175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534080"/>
        <c:crosses val="autoZero"/>
        <c:auto val="1"/>
        <c:lblAlgn val="ctr"/>
        <c:lblOffset val="100"/>
        <c:noMultiLvlLbl val="0"/>
      </c:catAx>
      <c:valAx>
        <c:axId val="117534080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532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оперированных детей 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Прооперировано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3-474C-9D3D-E25E820EEA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Прооперировано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3-474C-9D3D-E25E820EEA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500864"/>
        <c:axId val="130514944"/>
      </c:barChart>
      <c:catAx>
        <c:axId val="130500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0514944"/>
        <c:crosses val="autoZero"/>
        <c:auto val="1"/>
        <c:lblAlgn val="ctr"/>
        <c:lblOffset val="100"/>
        <c:noMultiLvlLbl val="0"/>
      </c:catAx>
      <c:valAx>
        <c:axId val="13051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00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Летальность по стационару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479330708661411E-2"/>
          <c:y val="0.19915238176150363"/>
          <c:w val="0.81660039370078741"/>
          <c:h val="0.44713120110837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Общая летальность</c:v>
                </c:pt>
                <c:pt idx="1">
                  <c:v>Досуточная летальность</c:v>
                </c:pt>
                <c:pt idx="2">
                  <c:v>Послеоперациооная летальность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34.9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7-4BDD-BE30-54D425CC51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4.14986570119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D7-4BDD-BE30-54D425CC51F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Общая летальность</c:v>
                </c:pt>
                <c:pt idx="1">
                  <c:v>Досуточная летальность</c:v>
                </c:pt>
                <c:pt idx="2">
                  <c:v>Послеоперациооная летальность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2.1</c:v>
                </c:pt>
                <c:pt idx="1">
                  <c:v>36.299999999999997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7-4BDD-BE30-54D425CC51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387584"/>
        <c:axId val="26388736"/>
      </c:barChart>
      <c:catAx>
        <c:axId val="2638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388736"/>
        <c:crosses val="autoZero"/>
        <c:auto val="1"/>
        <c:lblAlgn val="ctr"/>
        <c:lblOffset val="100"/>
        <c:noMultiLvlLbl val="0"/>
      </c:catAx>
      <c:valAx>
        <c:axId val="2638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8758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legend>
      <c:legendPos val="t"/>
      <c:layout>
        <c:manualLayout>
          <c:xMode val="edge"/>
          <c:yMode val="edge"/>
          <c:x val="0.36333763209774317"/>
          <c:y val="0.10450407471065307"/>
          <c:w val="0.29089905951422546"/>
          <c:h val="5.8401517478450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Послеоперационная летальность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40233468044119"/>
          <c:y val="0.28909417041517349"/>
          <c:w val="0.69127360695408036"/>
          <c:h val="0.61464972884149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F-47F7-8383-A9DEBCD704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Летальность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F-47F7-8383-A9DEBCD704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515712"/>
        <c:axId val="132517248"/>
      </c:barChart>
      <c:catAx>
        <c:axId val="132515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2517248"/>
        <c:crosses val="autoZero"/>
        <c:auto val="1"/>
        <c:lblAlgn val="ctr"/>
        <c:lblOffset val="100"/>
        <c:noMultiLvlLbl val="0"/>
      </c:catAx>
      <c:valAx>
        <c:axId val="13251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15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кат сл опер</c:v>
                </c:pt>
                <c:pt idx="1">
                  <c:v>2 кат сл опер</c:v>
                </c:pt>
                <c:pt idx="2">
                  <c:v>3 кат сл опер</c:v>
                </c:pt>
                <c:pt idx="3">
                  <c:v>4 кат сл опер</c:v>
                </c:pt>
                <c:pt idx="4">
                  <c:v>эндоваскулярные операции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32</c:v>
                </c:pt>
                <c:pt idx="2">
                  <c:v>8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4-4CE6-8B9E-A68E65705F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кат сл опер</c:v>
                </c:pt>
                <c:pt idx="1">
                  <c:v>2 кат сл опер</c:v>
                </c:pt>
                <c:pt idx="2">
                  <c:v>3 кат сл опер</c:v>
                </c:pt>
                <c:pt idx="3">
                  <c:v>4 кат сл опер</c:v>
                </c:pt>
                <c:pt idx="4">
                  <c:v>эндоваскулярные операции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51</c:v>
                </c:pt>
                <c:pt idx="2">
                  <c:v>14</c:v>
                </c:pt>
                <c:pt idx="3">
                  <c:v>2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4-4CE6-8B9E-A68E65705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568576"/>
        <c:axId val="132570112"/>
        <c:axId val="0"/>
      </c:bar3DChart>
      <c:catAx>
        <c:axId val="13256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570112"/>
        <c:crosses val="autoZero"/>
        <c:auto val="1"/>
        <c:lblAlgn val="ctr"/>
        <c:lblOffset val="100"/>
        <c:noMultiLvlLbl val="0"/>
      </c:catAx>
      <c:valAx>
        <c:axId val="13257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6857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Летальные случаи по категориям сложности</a:t>
            </a:r>
            <a:endParaRPr lang="ru-RU" sz="1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 категория сложности операций</c:v>
                </c:pt>
                <c:pt idx="1">
                  <c:v>3 категория сложности операций</c:v>
                </c:pt>
                <c:pt idx="2">
                  <c:v>4 категория сложности операций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0-4150-A66E-D0CB068F14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 категория сложности операций</c:v>
                </c:pt>
                <c:pt idx="1">
                  <c:v>3 категория сложности операций</c:v>
                </c:pt>
                <c:pt idx="2">
                  <c:v>4 категория сложности операций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0-4150-A66E-D0CB068F1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38976"/>
        <c:axId val="132644864"/>
        <c:axId val="0"/>
      </c:bar3DChart>
      <c:catAx>
        <c:axId val="13263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44864"/>
        <c:crosses val="autoZero"/>
        <c:auto val="1"/>
        <c:lblAlgn val="ctr"/>
        <c:lblOffset val="100"/>
        <c:noMultiLvlLbl val="0"/>
      </c:catAx>
      <c:valAx>
        <c:axId val="13264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38976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Показатели кардиологических</a:t>
            </a:r>
            <a:r>
              <a:rPr lang="ru-RU" baseline="0" dirty="0" smtClean="0"/>
              <a:t> отделений</a:t>
            </a: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пролечено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3069</c:v>
                </c:pt>
                <c:pt idx="1">
                  <c:v>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4-4AED-B92A-84F862DF5F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Экстренно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989032964591235E-3"/>
                  <c:y val="-2.8058751047863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44-4AED-B92A-84F862DF5F49}"/>
                </c:ext>
              </c:extLst>
            </c:dLbl>
            <c:dLbl>
              <c:idx val="1"/>
              <c:layout>
                <c:manualLayout>
                  <c:x val="1.4697441025071289E-2"/>
                  <c:y val="-2.405035804102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44-4AED-B92A-84F862DF5F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1801</c:v>
                </c:pt>
                <c:pt idx="1">
                  <c:v>1814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44-4AED-B92A-84F862DF5F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1956131858364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44-4AED-B92A-84F862DF5F49}"/>
                </c:ext>
              </c:extLst>
            </c:dLbl>
            <c:dLbl>
              <c:idx val="1"/>
              <c:layout>
                <c:manualLayout>
                  <c:x val="2.3095978753683452E-2"/>
                  <c:y val="-1.202517902051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44-4AED-B92A-84F862DF5F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1268</c:v>
                </c:pt>
                <c:pt idx="1">
                  <c:v>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44-4AED-B92A-84F862DF5F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1525888"/>
        <c:axId val="71527424"/>
        <c:axId val="0"/>
      </c:bar3DChart>
      <c:catAx>
        <c:axId val="715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527424"/>
        <c:crosses val="autoZero"/>
        <c:auto val="1"/>
        <c:lblAlgn val="ctr"/>
        <c:lblOffset val="100"/>
        <c:noMultiLvlLbl val="0"/>
      </c:catAx>
      <c:valAx>
        <c:axId val="715274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152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74312377989752"/>
          <c:y val="0.21970435405658365"/>
          <c:w val="0.33013950830860062"/>
          <c:h val="0.515222459130005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Эндоваскулярные</a:t>
            </a:r>
            <a:r>
              <a:rPr lang="ru-RU" baseline="0" dirty="0" smtClean="0"/>
              <a:t> исследования</a:t>
            </a:r>
            <a:endParaRPr lang="ru-RU" dirty="0"/>
          </a:p>
        </c:rich>
      </c:tx>
      <c:layout>
        <c:manualLayout>
          <c:xMode val="edge"/>
          <c:yMode val="edge"/>
          <c:x val="0.10999995726970506"/>
          <c:y val="2.8600425778517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2563</c:v>
                </c:pt>
                <c:pt idx="1">
                  <c:v>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5-448A-894E-10D60BF1E4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ЧТКА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411668063817828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45-448A-894E-10D60BF1E4D8}"/>
                </c:ext>
              </c:extLst>
            </c:dLbl>
            <c:dLbl>
              <c:idx val="1"/>
              <c:layout>
                <c:manualLayout>
                  <c:x val="4.5428454077493075E-2"/>
                  <c:y val="-2.00419650341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45-448A-894E-10D60BF1E4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1096</c:v>
                </c:pt>
                <c:pt idx="1">
                  <c:v>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45-448A-894E-10D60BF1E4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030656"/>
        <c:axId val="91034752"/>
        <c:axId val="0"/>
      </c:bar3DChart>
      <c:catAx>
        <c:axId val="9103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034752"/>
        <c:crosses val="autoZero"/>
        <c:auto val="1"/>
        <c:lblAlgn val="ctr"/>
        <c:lblOffset val="100"/>
        <c:noMultiLvlLbl val="0"/>
      </c:catAx>
      <c:valAx>
        <c:axId val="91034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103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Пролечено в КХ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527</c:v>
                </c:pt>
                <c:pt idx="1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2-4574-B812-4F78C335D9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Переведено из кардиологических отделении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95735041785479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62-4574-B812-4F78C335D924}"/>
                </c:ext>
              </c:extLst>
            </c:dLbl>
            <c:dLbl>
              <c:idx val="1"/>
              <c:layout>
                <c:manualLayout>
                  <c:x val="3.4294029058499674E-2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62-4574-B812-4F78C335D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318</c:v>
                </c:pt>
                <c:pt idx="1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62-4574-B812-4F78C335D9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069824"/>
        <c:axId val="91082112"/>
        <c:axId val="0"/>
      </c:bar3DChart>
      <c:catAx>
        <c:axId val="9106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082112"/>
        <c:crosses val="autoZero"/>
        <c:auto val="1"/>
        <c:lblAlgn val="ctr"/>
        <c:lblOffset val="100"/>
        <c:noMultiLvlLbl val="0"/>
      </c:catAx>
      <c:valAx>
        <c:axId val="91082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1069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пролечено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1401</c:v>
                </c:pt>
                <c:pt idx="1">
                  <c:v>1611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F-4B61-A6C8-F4EECB7747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Летальность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F-4B61-A6C8-F4EECB7747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3266304"/>
        <c:axId val="93267840"/>
        <c:axId val="0"/>
      </c:bar3DChart>
      <c:catAx>
        <c:axId val="9326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267840"/>
        <c:crosses val="autoZero"/>
        <c:auto val="1"/>
        <c:lblAlgn val="ctr"/>
        <c:lblOffset val="100"/>
        <c:noMultiLvlLbl val="0"/>
      </c:catAx>
      <c:valAx>
        <c:axId val="932678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326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31006101043542"/>
          <c:y val="0.43066756754918389"/>
          <c:w val="0.27996616040840633"/>
          <c:h val="0.1927766284226677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ЭКС</c:v>
                </c:pt>
                <c:pt idx="1">
                  <c:v>ЭФИРЧА</c:v>
                </c:pt>
                <c:pt idx="2">
                  <c:v>ИКД</c:v>
                </c:pt>
                <c:pt idx="3">
                  <c:v>Криоаблация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10.9</c:v>
                </c:pt>
                <c:pt idx="1">
                  <c:v>7.4</c:v>
                </c:pt>
                <c:pt idx="2">
                  <c:v>0.6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8-48DE-9E7D-FD802ADFEC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ЭКС</c:v>
                </c:pt>
                <c:pt idx="1">
                  <c:v>ЭФИРЧА</c:v>
                </c:pt>
                <c:pt idx="2">
                  <c:v>ИКД</c:v>
                </c:pt>
                <c:pt idx="3">
                  <c:v>Криоаблация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</c:v>
                </c:pt>
                <c:pt idx="1">
                  <c:v>6.5</c:v>
                </c:pt>
                <c:pt idx="2">
                  <c:v>0.6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F-44BB-B5C7-2768A34880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Пролечено с ОИМ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360672160022169"/>
          <c:y val="0.13829318109953598"/>
          <c:w val="0.49604850397396544"/>
          <c:h val="0.707693375949680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958</c:v>
                </c:pt>
                <c:pt idx="1">
                  <c:v>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C-457B-9E1C-2B3C68C17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Q позитив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264114551935032"/>
                  <c:y val="-1.102308076880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BC-457B-9E1C-2B3C68C171B6}"/>
                </c:ext>
              </c:extLst>
            </c:dLbl>
            <c:dLbl>
              <c:idx val="1"/>
              <c:layout>
                <c:manualLayout>
                  <c:x val="0.1127606950775961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BC-457B-9E1C-2B3C68C171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702</c:v>
                </c:pt>
                <c:pt idx="1">
                  <c:v>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BC-457B-9E1C-2B3C68C17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Q негатив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1131504514070385"/>
                  <c:y val="-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BC-457B-9E1C-2B3C68C171B6}"/>
                </c:ext>
              </c:extLst>
            </c:dLbl>
            <c:dLbl>
              <c:idx val="1"/>
              <c:layout>
                <c:manualLayout>
                  <c:x val="0.10553244539313482"/>
                  <c:y val="2.52609349453651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C-457B-9E1C-2B3C68C171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246</c:v>
                </c:pt>
                <c:pt idx="1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BC-457B-9E1C-2B3C68C17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026432"/>
        <c:axId val="101929344"/>
      </c:barChart>
      <c:catAx>
        <c:axId val="10102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929344"/>
        <c:crosses val="autoZero"/>
        <c:auto val="1"/>
        <c:lblAlgn val="ctr"/>
        <c:lblOffset val="100"/>
        <c:noMultiLvlLbl val="0"/>
      </c:catAx>
      <c:valAx>
        <c:axId val="10192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2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1068037894779"/>
          <c:y val="0.37549020258113941"/>
          <c:w val="0.21277149761137651"/>
          <c:h val="0.2222744321941011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30T11:43:40.687" idx="1">
    <p:pos x="3477" y="1706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0.33846</cdr:x>
      <cdr:y>0.18788</cdr:y>
    </cdr:from>
    <cdr:to>
      <cdr:x>0.45385</cdr:x>
      <cdr:y>0.25051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864096"/>
          <a:ext cx="5400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0.30769</cdr:x>
      <cdr:y>0.09394</cdr:y>
    </cdr:from>
    <cdr:to>
      <cdr:x>0.44615</cdr:x>
      <cdr:y>0.15657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43204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(82)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0.61538</cdr:x>
      <cdr:y>0.29747</cdr:y>
    </cdr:from>
    <cdr:to>
      <cdr:x>0.67692</cdr:x>
      <cdr:y>0.43838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2880320" y="1368152"/>
          <a:ext cx="288032" cy="64807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0.69231</cdr:x>
      <cdr:y>0.29747</cdr:y>
    </cdr:from>
    <cdr:to>
      <cdr:x>0.96923</cdr:x>
      <cdr:y>0.42273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3240360" y="1368152"/>
          <a:ext cx="1296144" cy="57606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/>
            <a:t>Снижение на 0,8%</a:t>
          </a:r>
          <a:endParaRPr lang="ru-RU" dirty="0"/>
        </a:p>
      </cdr:txBody>
    </cdr:sp>
  </cdr:relSizeAnchor>
  <cdr:relSizeAnchor xmlns:cdr="http://schemas.openxmlformats.org/drawingml/2006/chartDrawing">
    <cdr:from>
      <cdr:x>0.53846</cdr:x>
      <cdr:y>0.51667</cdr:y>
    </cdr:from>
    <cdr:to>
      <cdr:x>0.67692</cdr:x>
      <cdr:y>0.57929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20280" y="237626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(82)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0.68571</cdr:x>
      <cdr:y>0.06452</cdr:y>
    </cdr:from>
    <cdr:to>
      <cdr:x>0.74286</cdr:x>
      <cdr:y>0.24194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3456384" y="288032"/>
          <a:ext cx="288032" cy="792088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0.75714</cdr:x>
      <cdr:y>0.06452</cdr:y>
    </cdr:from>
    <cdr:to>
      <cdr:x>0.94286</cdr:x>
      <cdr:y>0.19355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288032"/>
          <a:ext cx="936104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61 операции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0.78571</cdr:x>
      <cdr:y>0.04839</cdr:y>
    </cdr:from>
    <cdr:to>
      <cdr:x>0.97143</cdr:x>
      <cdr:y>0.17742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216024"/>
          <a:ext cx="936104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0,4%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t>15.10.2021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t>15.10.2021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573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658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670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840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151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217" y="188640"/>
            <a:ext cx="4098175" cy="2592288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Годовой отчёт 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2019 год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4869160"/>
            <a:ext cx="4098175" cy="99824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КГП «Многопрофильная больница №2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. Караганды»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22890719"/>
              </p:ext>
            </p:extLst>
          </p:nvPr>
        </p:nvGraphicFramePr>
        <p:xfrm>
          <a:off x="119336" y="404664"/>
          <a:ext cx="63367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1344" y="5373216"/>
            <a:ext cx="54006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Отмечается увеличение количества пролеченных пациентов с ОИМ за 2019 на 106 случаев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757590"/>
              </p:ext>
            </p:extLst>
          </p:nvPr>
        </p:nvGraphicFramePr>
        <p:xfrm>
          <a:off x="6888088" y="476672"/>
          <a:ext cx="48245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325563"/>
          </a:xfrm>
        </p:spPr>
        <p:txBody>
          <a:bodyPr/>
          <a:lstStyle/>
          <a:p>
            <a:pPr algn="ctr"/>
            <a:r>
              <a:rPr lang="ru-RU" b="1" i="1" dirty="0" smtClean="0"/>
              <a:t>Объем оказания помощи пациентам с ОИМ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512" y="1628800"/>
            <a:ext cx="8640960" cy="762000"/>
          </a:xfrm>
        </p:spPr>
        <p:txBody>
          <a:bodyPr/>
          <a:lstStyle/>
          <a:p>
            <a:r>
              <a:rPr lang="ru-RU" dirty="0" smtClean="0"/>
              <a:t>В сравнении с 2018 г. отмечается рост первичного ЧКВ в 2019  на 13,5% при этом снижение ТЛТ на 30%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4854511"/>
              </p:ext>
            </p:extLst>
          </p:nvPr>
        </p:nvGraphicFramePr>
        <p:xfrm>
          <a:off x="479376" y="2590800"/>
          <a:ext cx="5388024" cy="386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2508431"/>
              </p:ext>
            </p:extLst>
          </p:nvPr>
        </p:nvGraphicFramePr>
        <p:xfrm>
          <a:off x="6096000" y="2564904"/>
          <a:ext cx="55446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6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6211"/>
          </a:xfrm>
        </p:spPr>
        <p:txBody>
          <a:bodyPr/>
          <a:lstStyle/>
          <a:p>
            <a:pPr algn="ctr"/>
            <a:r>
              <a:rPr lang="ru-RU" b="1" i="1" dirty="0" smtClean="0"/>
              <a:t>Анализ летальности при остром инфаркте миокарда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7528" y="1628800"/>
            <a:ext cx="8424936" cy="736105"/>
          </a:xfrm>
        </p:spPr>
        <p:txBody>
          <a:bodyPr/>
          <a:lstStyle/>
          <a:p>
            <a:pPr algn="ctr"/>
            <a:r>
              <a:rPr lang="ru-RU" dirty="0" smtClean="0"/>
              <a:t>Среди причин осложнений течения ОИМ остается кардиогенный шок более 50%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678141"/>
              </p:ext>
            </p:extLst>
          </p:nvPr>
        </p:nvGraphicFramePr>
        <p:xfrm>
          <a:off x="263352" y="2348880"/>
          <a:ext cx="56166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4161534"/>
              </p:ext>
            </p:extLst>
          </p:nvPr>
        </p:nvGraphicFramePr>
        <p:xfrm>
          <a:off x="6168008" y="2348880"/>
          <a:ext cx="56166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96532"/>
              </p:ext>
            </p:extLst>
          </p:nvPr>
        </p:nvGraphicFramePr>
        <p:xfrm>
          <a:off x="317864" y="3717032"/>
          <a:ext cx="44099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396883"/>
              </p:ext>
            </p:extLst>
          </p:nvPr>
        </p:nvGraphicFramePr>
        <p:xfrm>
          <a:off x="6096000" y="3820398"/>
          <a:ext cx="5256584" cy="292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101867" y="3451066"/>
            <a:ext cx="667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Операции по категориям сложности </a:t>
            </a:r>
            <a:r>
              <a:rPr lang="ru-RU" dirty="0" smtClean="0">
                <a:solidFill>
                  <a:prstClr val="black"/>
                </a:solidFill>
              </a:rPr>
              <a:t>взрослой </a:t>
            </a:r>
            <a:r>
              <a:rPr lang="ru-RU" dirty="0">
                <a:solidFill>
                  <a:prstClr val="black"/>
                </a:solidFill>
              </a:rPr>
              <a:t>кардиохирургии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8770" y="345106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Летальные случаи </a:t>
            </a:r>
            <a:r>
              <a:rPr lang="ru-RU" dirty="0">
                <a:solidFill>
                  <a:prstClr val="black"/>
                </a:solidFill>
              </a:rPr>
              <a:t>по категориям </a:t>
            </a:r>
            <a:r>
              <a:rPr lang="ru-RU" dirty="0" smtClean="0">
                <a:solidFill>
                  <a:prstClr val="black"/>
                </a:solidFill>
              </a:rPr>
              <a:t>сложности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958182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329747" y="4221088"/>
            <a:ext cx="7920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0,7%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612976"/>
              </p:ext>
            </p:extLst>
          </p:nvPr>
        </p:nvGraphicFramePr>
        <p:xfrm>
          <a:off x="407368" y="44624"/>
          <a:ext cx="51845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253575"/>
              </p:ext>
            </p:extLst>
          </p:nvPr>
        </p:nvGraphicFramePr>
        <p:xfrm>
          <a:off x="6456041" y="116632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9742158" y="620688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2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23204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endParaRPr lang="ru-RU" b="1" i="1" dirty="0" smtClean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5116" y="1844824"/>
            <a:ext cx="10141768" cy="39604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476750" algn="l"/>
              </a:tabLst>
            </a:pPr>
            <a:r>
              <a:rPr lang="ru-RU" b="1" i="1" dirty="0" smtClean="0">
                <a:ea typeface="Calibri"/>
                <a:cs typeface="Times New Roman"/>
              </a:rPr>
              <a:t>Все виды кардиохирургических операций делятся на следующие категории сложности: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ru-RU" b="1" i="1" dirty="0" smtClean="0">
                <a:ea typeface="Calibri"/>
                <a:cs typeface="Times New Roman"/>
              </a:rPr>
              <a:t>С </a:t>
            </a:r>
            <a:r>
              <a:rPr lang="ru-RU" b="1" i="1" dirty="0">
                <a:ea typeface="Calibri"/>
                <a:cs typeface="Times New Roman"/>
              </a:rPr>
              <a:t>1-3 категории относятся операции: </a:t>
            </a:r>
            <a:r>
              <a:rPr lang="ru-RU" i="1" dirty="0">
                <a:ea typeface="Calibri"/>
                <a:cs typeface="Times New Roman"/>
              </a:rPr>
              <a:t>Пациенты с ФВ ниже 50%, в возрасте до 70 лет, 1-3сосуд поражением коронарного русла.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ru-RU" b="1" i="1" dirty="0">
                <a:ea typeface="Calibri"/>
                <a:cs typeface="Times New Roman"/>
              </a:rPr>
              <a:t>С 4-6 категории относятся операции:</a:t>
            </a:r>
            <a:r>
              <a:rPr lang="ru-RU" i="1" dirty="0">
                <a:ea typeface="Calibri"/>
                <a:cs typeface="Times New Roman"/>
              </a:rPr>
              <a:t> Пациенты с ФВ менее 30%, старше 70 лет, 1-3 сосудистое поражение коронарного русла, с  сочетанным поражением клапанного аппарата, </a:t>
            </a:r>
            <a:r>
              <a:rPr lang="ru-RU" i="1" dirty="0" err="1">
                <a:ea typeface="Calibri"/>
                <a:cs typeface="Times New Roman"/>
              </a:rPr>
              <a:t>диссекция</a:t>
            </a:r>
            <a:r>
              <a:rPr lang="ru-RU" i="1" dirty="0">
                <a:ea typeface="Calibri"/>
                <a:cs typeface="Times New Roman"/>
              </a:rPr>
              <a:t> аорты</a:t>
            </a:r>
            <a:r>
              <a:rPr lang="ru-RU" i="1" dirty="0" smtClean="0"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 smtClean="0"/>
              <a:t>Определение кардиохирургических (</a:t>
            </a:r>
            <a:r>
              <a:rPr lang="ru-RU" altLang="ru-RU" b="1" i="1" dirty="0" err="1"/>
              <a:t>взр</a:t>
            </a:r>
            <a:r>
              <a:rPr lang="ru-RU" altLang="ru-RU" b="1" i="1" dirty="0"/>
              <a:t>) операций по категориям сложности: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15971"/>
              </p:ext>
            </p:extLst>
          </p:nvPr>
        </p:nvGraphicFramePr>
        <p:xfrm>
          <a:off x="1199456" y="1628800"/>
          <a:ext cx="9433050" cy="448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2400" i="1" u="none" strike="noStrike" dirty="0">
                          <a:effectLst/>
                        </a:rPr>
                        <a:t> </a:t>
                      </a:r>
                      <a:endParaRPr lang="kk-KZ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k-KZ" sz="2400" i="1" u="none" strike="noStrike" dirty="0">
                          <a:effectLst/>
                        </a:rPr>
                        <a:t>2018год</a:t>
                      </a:r>
                      <a:endParaRPr lang="kk-KZ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k-KZ" sz="2400" i="1" u="none" strike="noStrike" dirty="0">
                          <a:effectLst/>
                        </a:rPr>
                        <a:t>2019год</a:t>
                      </a:r>
                      <a:endParaRPr lang="kk-KZ" sz="2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509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2000" i="1" u="none" strike="noStrike">
                          <a:effectLst/>
                        </a:rPr>
                        <a:t> </a:t>
                      </a:r>
                      <a:endParaRPr lang="kk-KZ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i="1" u="none" strike="noStrike" dirty="0">
                          <a:effectLst/>
                        </a:rPr>
                        <a:t>Кол операций </a:t>
                      </a:r>
                      <a:endParaRPr lang="kk-KZ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i="1" u="none" strike="noStrike" dirty="0">
                          <a:effectLst/>
                        </a:rPr>
                        <a:t>летальность</a:t>
                      </a:r>
                      <a:endParaRPr lang="kk-KZ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i="1" u="none" strike="noStrike" dirty="0">
                          <a:effectLst/>
                        </a:rPr>
                        <a:t>Кол опер</a:t>
                      </a:r>
                      <a:endParaRPr lang="kk-KZ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i="1" u="none" strike="noStrike" dirty="0">
                          <a:effectLst/>
                        </a:rPr>
                        <a:t>летальность</a:t>
                      </a:r>
                      <a:endParaRPr lang="kk-KZ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110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900" i="1" u="none" strike="noStrike" dirty="0" smtClean="0">
                          <a:effectLst/>
                        </a:rPr>
                        <a:t>1-3 категории </a:t>
                      </a:r>
                      <a:r>
                        <a:rPr lang="kk-KZ" sz="1900" i="1" u="none" strike="noStrike" dirty="0">
                          <a:effectLst/>
                        </a:rPr>
                        <a:t>сложности </a:t>
                      </a:r>
                      <a:r>
                        <a:rPr lang="kk-KZ" sz="1900" i="1" u="none" strike="noStrike" dirty="0" smtClean="0">
                          <a:effectLst/>
                        </a:rPr>
                        <a:t>опер.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341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5-1,4%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445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4сл-0,9%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110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900" i="1" u="none" strike="noStrike" dirty="0">
                          <a:effectLst/>
                        </a:rPr>
                        <a:t>4-7 категории сложности </a:t>
                      </a:r>
                      <a:r>
                        <a:rPr lang="kk-KZ" sz="1900" i="1" u="none" strike="noStrike" dirty="0" smtClean="0">
                          <a:effectLst/>
                        </a:rPr>
                        <a:t>опер.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147 -30% 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>
                          <a:effectLst/>
                        </a:rPr>
                        <a:t>10-6,8%</a:t>
                      </a:r>
                      <a:endParaRPr lang="kk-KZ" sz="19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98-18% </a:t>
                      </a:r>
                      <a:r>
                        <a:rPr lang="kk-KZ" sz="1900" i="1" u="none" strike="noStrike" dirty="0" smtClean="0">
                          <a:effectLst/>
                        </a:rPr>
                        <a:t>от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6-6,1%</a:t>
                      </a:r>
                      <a:endParaRPr lang="kk-KZ" sz="1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430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900" i="1" u="none" strike="noStrike">
                          <a:effectLst/>
                        </a:rPr>
                        <a:t>ИТОГО</a:t>
                      </a:r>
                      <a:endParaRPr lang="kk-KZ" sz="19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>
                          <a:effectLst/>
                        </a:rPr>
                        <a:t>488</a:t>
                      </a:r>
                      <a:endParaRPr lang="kk-KZ" sz="19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15-3,1%</a:t>
                      </a:r>
                      <a:endParaRPr lang="kk-KZ" sz="1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>
                          <a:effectLst/>
                        </a:rPr>
                        <a:t>543</a:t>
                      </a:r>
                      <a:endParaRPr lang="kk-KZ" sz="19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900" i="1" u="none" strike="noStrike" dirty="0">
                          <a:effectLst/>
                        </a:rPr>
                        <a:t>10-1,8%</a:t>
                      </a:r>
                      <a:endParaRPr lang="kk-KZ" sz="1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18" marR="9018" marT="901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1663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 smtClean="0"/>
              <a:t>Распределение </a:t>
            </a:r>
            <a:r>
              <a:rPr lang="ru-RU" altLang="ru-RU" b="1" i="1" dirty="0"/>
              <a:t>кардиохирургических (</a:t>
            </a:r>
            <a:r>
              <a:rPr lang="ru-RU" altLang="ru-RU" b="1" i="1" dirty="0" err="1"/>
              <a:t>взр</a:t>
            </a:r>
            <a:r>
              <a:rPr lang="ru-RU" altLang="ru-RU" b="1" i="1" dirty="0"/>
              <a:t>) операций по категориям </a:t>
            </a:r>
            <a:r>
              <a:rPr lang="ru-RU" altLang="ru-RU" b="1" i="1" dirty="0" smtClean="0"/>
              <a:t>сложности по годам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0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/>
          <a:lstStyle/>
          <a:p>
            <a:pPr algn="ctr"/>
            <a:r>
              <a:rPr lang="ru-RU" b="1" i="1" dirty="0" smtClean="0"/>
              <a:t>Детская кардиохирургия: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1700808"/>
            <a:ext cx="10297144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2018г</a:t>
            </a:r>
            <a:r>
              <a:rPr lang="ru-RU" sz="2600" dirty="0">
                <a:solidFill>
                  <a:schemeClr val="tx1"/>
                </a:solidFill>
              </a:rPr>
              <a:t>. пролечилось в отделении ДКХ МБ 2 – 161 детей, из них до года –76 , летальных исходов 2, летальность – 1,2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Количество оперированных детей </a:t>
            </a:r>
            <a:r>
              <a:rPr lang="ru-RU" sz="2600" dirty="0" smtClean="0">
                <a:solidFill>
                  <a:schemeClr val="tx1"/>
                </a:solidFill>
              </a:rPr>
              <a:t>в 2018г</a:t>
            </a:r>
            <a:r>
              <a:rPr lang="ru-RU" sz="2600" dirty="0">
                <a:solidFill>
                  <a:schemeClr val="tx1"/>
                </a:solidFill>
              </a:rPr>
              <a:t>. – 56, хирургическая активность – 34,8, летальных исходов после операции 1, летальность – 1,7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В 2019г. пролечилось в отделении ДКХ МБ 2 – 149 детей, из них до года –76 , летальных исходов 15, летальность – 10,1.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Количество оперированных детей  – 79, хирургическая активность – 53, летальных исходов после операции 13,  послеоперационная летальность – 16,5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6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5400" y="5157192"/>
            <a:ext cx="10729191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Выживаемость  детей раннего возраста  при ВПС зависит от тяжести  поражения и прогноза и  делят на 4 группы.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При отсутствии хирургического вмешательства у детей с ВПС в течение первого года жизни погибает от 30 – 50% детей.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alibri" pitchFamily="34" charset="0"/>
              </a:rPr>
              <a:t>К одному месяцу от даты рождения погибает 40% детей.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076293"/>
              </p:ext>
            </p:extLst>
          </p:nvPr>
        </p:nvGraphicFramePr>
        <p:xfrm>
          <a:off x="1199456" y="1484784"/>
          <a:ext cx="9865096" cy="361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ВПС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Прогноз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ДМЖП,ДМПП,ОАП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смертность  в течение  первого  года жизни 8-11%)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</a:rPr>
                        <a:t>Тетрада</a:t>
                      </a:r>
                      <a:r>
                        <a:rPr lang="ru-RU" sz="1600" kern="1200" dirty="0">
                          <a:effectLst/>
                        </a:rPr>
                        <a:t> </a:t>
                      </a:r>
                      <a:r>
                        <a:rPr lang="ru-RU" sz="1600" kern="1200" dirty="0" err="1">
                          <a:effectLst/>
                        </a:rPr>
                        <a:t>Фалло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смертность 24-36%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ТМС,   </a:t>
                      </a:r>
                      <a:r>
                        <a:rPr lang="ru-RU" sz="1600" kern="1200" dirty="0" err="1">
                          <a:effectLst/>
                        </a:rPr>
                        <a:t>Коарктация</a:t>
                      </a:r>
                      <a:r>
                        <a:rPr lang="ru-RU" sz="1600" kern="1200" dirty="0">
                          <a:effectLst/>
                        </a:rPr>
                        <a:t> аорты,   ТАДЛВ  АВК, аномалия </a:t>
                      </a:r>
                      <a:r>
                        <a:rPr lang="ru-RU" sz="1600" kern="1200" dirty="0" err="1">
                          <a:effectLst/>
                        </a:rPr>
                        <a:t>Эбштейна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смертность 36-52</a:t>
                      </a:r>
                      <a:r>
                        <a:rPr lang="ru-RU" sz="1600" kern="1200" dirty="0" smtClean="0">
                          <a:effectLst/>
                        </a:rPr>
                        <a:t>%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4группа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гипоплазия левого желудочка, атрезия легочной артерии, ОАС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73-97% смертельный </a:t>
                      </a:r>
                      <a:r>
                        <a:rPr lang="ru-RU" sz="1600" kern="1200" dirty="0" smtClean="0">
                          <a:effectLst/>
                        </a:rPr>
                        <a:t>исход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95400" y="548678"/>
            <a:ext cx="1072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Выживаемость  детей раннего возраста  при ВПС зависит от тяжести  поражения и прогноза и  делят на 4 группы.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3886112"/>
              </p:ext>
            </p:extLst>
          </p:nvPr>
        </p:nvGraphicFramePr>
        <p:xfrm>
          <a:off x="407368" y="116632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891113"/>
              </p:ext>
            </p:extLst>
          </p:nvPr>
        </p:nvGraphicFramePr>
        <p:xfrm>
          <a:off x="6384032" y="116632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9848565" y="866434"/>
            <a:ext cx="36004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962434"/>
              </p:ext>
            </p:extLst>
          </p:nvPr>
        </p:nvGraphicFramePr>
        <p:xfrm>
          <a:off x="274443" y="3645024"/>
          <a:ext cx="5245493" cy="309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07368" y="2886151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Операции по категориям сложности детской </a:t>
            </a:r>
            <a:r>
              <a:rPr lang="ru-RU" dirty="0" smtClean="0">
                <a:solidFill>
                  <a:prstClr val="black"/>
                </a:solidFill>
              </a:rPr>
              <a:t>кардиохирургии ( в 2019г. </a:t>
            </a:r>
            <a:r>
              <a:rPr lang="ru-RU" dirty="0" smtClean="0"/>
              <a:t>операции </a:t>
            </a:r>
            <a:r>
              <a:rPr lang="ru-RU" dirty="0"/>
              <a:t>по 3-4 </a:t>
            </a:r>
            <a:r>
              <a:rPr lang="ru-RU" dirty="0" smtClean="0"/>
              <a:t>категории увеличились </a:t>
            </a:r>
            <a:r>
              <a:rPr lang="ru-RU" dirty="0"/>
              <a:t>на 60%.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293012"/>
              </p:ext>
            </p:extLst>
          </p:nvPr>
        </p:nvGraphicFramePr>
        <p:xfrm>
          <a:off x="6071986" y="3068960"/>
          <a:ext cx="5496622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9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Сравнительная </a:t>
            </a:r>
            <a:r>
              <a:rPr lang="ru-RU" b="1" i="1" dirty="0"/>
              <a:t>таблица по </a:t>
            </a:r>
            <a:r>
              <a:rPr lang="ru-RU" b="1" i="1" dirty="0" smtClean="0"/>
              <a:t>категориям сложности среди оперированных </a:t>
            </a:r>
            <a:r>
              <a:rPr lang="ru-RU" b="1" i="1" dirty="0"/>
              <a:t>детей:			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802554"/>
              </p:ext>
            </p:extLst>
          </p:nvPr>
        </p:nvGraphicFramePr>
        <p:xfrm>
          <a:off x="1055440" y="1772816"/>
          <a:ext cx="9865095" cy="4689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2018год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Кол.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операций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Кол. операций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1категория сложности операций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8-14,3%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6- 7,6%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категория сложности операций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32 - 57,1%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51- 64,5%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3- 3,8%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категория сложности операций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8 - 14,3%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14-17,7%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9-11,4%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категория сложности операций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2 - 3,6%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1 -1,7%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2-2,5%,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1- 1,3%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эндоваскулярные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операции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6 - 10,7%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6 - 7,5%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1 - 1,7%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13 - 16,5%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2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и 4 категории сложности операции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10 - 17,8%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1 - 1,7%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16 - 20,2%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10 - 12,6%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/>
          <a:lstStyle/>
          <a:p>
            <a:pPr algn="ctr"/>
            <a:r>
              <a:rPr lang="ru-RU" altLang="ru-RU" b="1" dirty="0"/>
              <a:t>Структура предприятия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5360" y="1556792"/>
            <a:ext cx="5532040" cy="530120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  <a:defRPr/>
            </a:pP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В связи с объединением с ОЦМПВВ, коечный фонд предприятия увеличился с </a:t>
            </a:r>
            <a:r>
              <a:rPr lang="ru-RU" sz="3600" b="1" i="1" dirty="0" smtClean="0">
                <a:solidFill>
                  <a:srgbClr val="002060"/>
                </a:solidFill>
                <a:cs typeface="Arial" pitchFamily="34" charset="0"/>
              </a:rPr>
              <a:t>159 </a:t>
            </a: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до </a:t>
            </a:r>
            <a:r>
              <a:rPr lang="ru-RU" sz="3600" b="1" i="1" dirty="0" smtClean="0">
                <a:solidFill>
                  <a:srgbClr val="002060"/>
                </a:solidFill>
                <a:cs typeface="Arial" pitchFamily="34" charset="0"/>
              </a:rPr>
              <a:t>256 </a:t>
            </a: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коек и составляет</a:t>
            </a: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ru-RU" sz="3600" b="1" dirty="0">
                <a:solidFill>
                  <a:srgbClr val="002060"/>
                </a:solidFill>
                <a:cs typeface="Arial" pitchFamily="34" charset="0"/>
              </a:rPr>
              <a:t>8 Клинических отделений</a:t>
            </a:r>
            <a:r>
              <a:rPr lang="ru-RU" sz="3600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острой коронарной недостаточности – 51 коек,</a:t>
            </a:r>
          </a:p>
          <a:p>
            <a:pPr>
              <a:buFontTx/>
              <a:buChar char="-"/>
              <a:defRPr/>
            </a:pP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 взрослая кардиохирургия-30 коек, </a:t>
            </a:r>
          </a:p>
          <a:p>
            <a:pPr>
              <a:buFontTx/>
              <a:buChar char="-"/>
              <a:defRPr/>
            </a:pP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детская кардиохирургия-16 коек, </a:t>
            </a:r>
          </a:p>
          <a:p>
            <a:pPr>
              <a:buFontTx/>
              <a:buChar char="-"/>
              <a:defRPr/>
            </a:pP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хирургическая </a:t>
            </a:r>
            <a:r>
              <a:rPr lang="ru-RU" sz="3600" i="1" dirty="0" err="1">
                <a:solidFill>
                  <a:srgbClr val="002060"/>
                </a:solidFill>
                <a:cs typeface="Arial" pitchFamily="34" charset="0"/>
              </a:rPr>
              <a:t>аритмология</a:t>
            </a: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  интервенционная кардиология-38 коек, </a:t>
            </a:r>
            <a:endParaRPr lang="ru-RU" sz="3600" i="1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3600" i="1" dirty="0" smtClean="0">
                <a:solidFill>
                  <a:srgbClr val="002060"/>
                </a:solidFill>
                <a:cs typeface="Arial" pitchFamily="34" charset="0"/>
              </a:rPr>
              <a:t>сосудистая </a:t>
            </a: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эндоваскулярная хирургия-26 коек</a:t>
            </a:r>
            <a:r>
              <a:rPr lang="ru-RU" sz="3600" dirty="0">
                <a:solidFill>
                  <a:srgbClr val="002060"/>
                </a:solidFill>
                <a:cs typeface="Arial" pitchFamily="34" charset="0"/>
              </a:rPr>
              <a:t>,</a:t>
            </a:r>
          </a:p>
          <a:p>
            <a:pPr>
              <a:buFontTx/>
              <a:buChar char="-"/>
              <a:defRPr/>
            </a:pPr>
            <a:r>
              <a:rPr lang="ru-RU" sz="36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3-и терапевтических отделения </a:t>
            </a:r>
            <a:r>
              <a:rPr lang="ru-RU" sz="3600" i="1" dirty="0" smtClean="0">
                <a:solidFill>
                  <a:srgbClr val="002060"/>
                </a:solidFill>
                <a:cs typeface="Arial" pitchFamily="34" charset="0"/>
              </a:rPr>
              <a:t>-97 койки</a:t>
            </a: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cs typeface="Arial" pitchFamily="34" charset="0"/>
              </a:rPr>
              <a:t>из них 24 койки для реабилитации кардиологических пациентов</a:t>
            </a:r>
            <a:endParaRPr lang="ru-RU" sz="3600" i="1" dirty="0">
              <a:solidFill>
                <a:srgbClr val="002060"/>
              </a:solidFill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cs typeface="Arial" pitchFamily="34" charset="0"/>
              </a:rPr>
              <a:t>Операционный </a:t>
            </a: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блок – 10 </a:t>
            </a:r>
            <a:r>
              <a:rPr lang="ru-RU" sz="3600" i="1" dirty="0">
                <a:solidFill>
                  <a:srgbClr val="002060"/>
                </a:solidFill>
                <a:cs typeface="Arial" pitchFamily="34" charset="0"/>
              </a:rPr>
              <a:t>операционных залов (6 для открытых операций, 4 - рентген-операционных);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cs typeface="Arial" pitchFamily="34" charset="0"/>
              </a:rPr>
              <a:t>Реанимационный </a:t>
            </a:r>
            <a:r>
              <a:rPr lang="ru-RU" sz="3600" b="1" i="1" dirty="0">
                <a:solidFill>
                  <a:srgbClr val="002060"/>
                </a:solidFill>
                <a:cs typeface="Arial" pitchFamily="34" charset="0"/>
              </a:rPr>
              <a:t>блок – 18 коек;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51984" y="1556792"/>
            <a:ext cx="5976664" cy="530120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endParaRPr lang="ru-RU" sz="200" i="1" dirty="0" smtClean="0">
              <a:solidFill>
                <a:srgbClr val="002060"/>
              </a:solidFill>
              <a:cs typeface="Courier New" pitchFamily="49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3500" i="1" dirty="0" smtClean="0">
                <a:solidFill>
                  <a:srgbClr val="002060"/>
                </a:solidFill>
                <a:cs typeface="Courier New" pitchFamily="49" charset="0"/>
              </a:rPr>
              <a:t>ПАРАКЛИНИКА</a:t>
            </a:r>
            <a:endParaRPr lang="ru-RU" sz="3500" i="1" dirty="0">
              <a:solidFill>
                <a:srgbClr val="002060"/>
              </a:solidFill>
              <a:cs typeface="Courier New" pitchFamily="49" charset="0"/>
            </a:endParaRP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i="1" dirty="0" smtClean="0">
                <a:solidFill>
                  <a:srgbClr val="002060"/>
                </a:solidFill>
                <a:cs typeface="Courier New" pitchFamily="49" charset="0"/>
              </a:rPr>
              <a:t>Консультативно-диагностическое </a:t>
            </a: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отделение (кабинеты кардиолога, </a:t>
            </a:r>
            <a:r>
              <a:rPr lang="ru-RU" sz="3500" i="1" dirty="0" err="1">
                <a:solidFill>
                  <a:srgbClr val="002060"/>
                </a:solidFill>
                <a:cs typeface="Courier New" pitchFamily="49" charset="0"/>
              </a:rPr>
              <a:t>аритмолога</a:t>
            </a: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, кардиохирурга </a:t>
            </a:r>
            <a:r>
              <a:rPr lang="ru-RU" sz="3500" i="1" dirty="0" err="1">
                <a:solidFill>
                  <a:srgbClr val="002060"/>
                </a:solidFill>
                <a:cs typeface="Courier New" pitchFamily="49" charset="0"/>
              </a:rPr>
              <a:t>вз</a:t>
            </a: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. и дет., сосудистого хирурга, терапевта, невропатолога, уролога, хирурга, стоматолога);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Отделение ультразвуковой и лучевой </a:t>
            </a:r>
            <a:r>
              <a:rPr lang="ru-RU" sz="3500" i="1" dirty="0" smtClean="0">
                <a:solidFill>
                  <a:srgbClr val="002060"/>
                </a:solidFill>
                <a:cs typeface="Courier New" pitchFamily="49" charset="0"/>
              </a:rPr>
              <a:t>диагностики, функциональной диагностики;</a:t>
            </a:r>
            <a:endParaRPr lang="ru-RU" sz="3500" i="1" dirty="0">
              <a:solidFill>
                <a:srgbClr val="002060"/>
              </a:solidFill>
              <a:cs typeface="Courier New" pitchFamily="49" charset="0"/>
            </a:endParaRP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Клиническая лаборатория; 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Приемный покой;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Централизованное стерилизационное </a:t>
            </a:r>
            <a:r>
              <a:rPr lang="ru-RU" sz="3500" i="1" dirty="0" smtClean="0">
                <a:solidFill>
                  <a:srgbClr val="002060"/>
                </a:solidFill>
                <a:cs typeface="Courier New" pitchFamily="49" charset="0"/>
              </a:rPr>
              <a:t>отделение  (ЦСО</a:t>
            </a: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),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Кабинет компьютерной томографии;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i="1" dirty="0">
                <a:solidFill>
                  <a:srgbClr val="002060"/>
                </a:solidFill>
                <a:cs typeface="Courier New" pitchFamily="49" charset="0"/>
              </a:rPr>
              <a:t>Рентген кабинет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3500" b="1" i="1" dirty="0" smtClean="0">
                <a:solidFill>
                  <a:srgbClr val="002060"/>
                </a:solidFill>
                <a:cs typeface="Courier New" pitchFamily="49" charset="0"/>
              </a:rPr>
              <a:t>Административно-хозяйственный </a:t>
            </a:r>
            <a:r>
              <a:rPr lang="ru-RU" sz="3500" b="1" i="1" dirty="0">
                <a:solidFill>
                  <a:srgbClr val="002060"/>
                </a:solidFill>
                <a:cs typeface="Courier New" pitchFamily="49" charset="0"/>
              </a:rPr>
              <a:t>отдел;</a:t>
            </a:r>
          </a:p>
          <a:p>
            <a:endParaRPr lang="ru-RU" sz="35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6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/>
          <a:lstStyle/>
          <a:p>
            <a:pPr algn="ctr"/>
            <a:r>
              <a:rPr lang="ru-RU" b="1" i="1" dirty="0" smtClean="0"/>
              <a:t>Выводы: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9516" y="1556792"/>
            <a:ext cx="11665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Сохраняется </a:t>
            </a:r>
            <a:r>
              <a:rPr lang="ru-RU" sz="2400" dirty="0"/>
              <a:t>высокий процент оказания медицинской помощи по инфаркту миокарда – более 80% пациентам провели или ЧТКА или АКШ.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От </a:t>
            </a:r>
            <a:r>
              <a:rPr lang="ru-RU" sz="2400" dirty="0"/>
              <a:t>всех инфарктов - </a:t>
            </a:r>
            <a:r>
              <a:rPr lang="en-US" sz="2400" dirty="0"/>
              <a:t>Q</a:t>
            </a:r>
            <a:r>
              <a:rPr lang="ru-RU" sz="2400" dirty="0"/>
              <a:t>-позитивный инфаркт составил 70%, </a:t>
            </a:r>
            <a:r>
              <a:rPr lang="en-US" sz="2400" dirty="0"/>
              <a:t>Q</a:t>
            </a:r>
            <a:r>
              <a:rPr lang="ru-RU" sz="2400" dirty="0"/>
              <a:t>-негативный инфаркт – составил 30%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сравнении с 2018 г. отмечается рост первичного ЧКВ в 2019  на 13,5%.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Летальность </a:t>
            </a:r>
            <a:r>
              <a:rPr lang="ru-RU" sz="2400" dirty="0"/>
              <a:t>в 2019г. от инфаркта миокарда снизилась на 0,8%. Основной причиной смерти пациентов с инфарктом миокарда остается кардиогенный шок , который от всех летальных случаев составляет более 53%.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2019г. среди летальных исходов количество пациентов с инфарктом миокарда умерших до суток составляет – 51,8%, в 2018г. это количество составляло – 36,6%. Рост </a:t>
            </a:r>
            <a:r>
              <a:rPr lang="ru-RU" sz="2400" dirty="0" err="1"/>
              <a:t>досуточной</a:t>
            </a:r>
            <a:r>
              <a:rPr lang="ru-RU" sz="2400" dirty="0"/>
              <a:t> летальности обусловлен  поздней обращаемостью пациентов за медицинской помощью, в связи  не информированностью населения о клинических признаках ОКС</a:t>
            </a:r>
            <a:r>
              <a:rPr lang="ru-RU" sz="2400" dirty="0" smtClean="0"/>
              <a:t>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7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/>
          <a:lstStyle/>
          <a:p>
            <a:pPr algn="ctr"/>
            <a:r>
              <a:rPr lang="ru-RU" b="1" i="1" dirty="0" smtClean="0"/>
              <a:t>Выводы: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5400" y="1700808"/>
            <a:ext cx="10729192" cy="512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 startAt="6"/>
            </a:pPr>
            <a:r>
              <a:rPr lang="ru-RU" sz="2400" dirty="0" smtClean="0"/>
              <a:t>Пациенты </a:t>
            </a:r>
            <a:r>
              <a:rPr lang="ru-RU" sz="2400" dirty="0"/>
              <a:t>получают первый этап реабилитации в период лечения  инфаркта миокарда. В связи с отдельным финансированием  пациенты  с ИМ переводятся на  2й этап реабилитации</a:t>
            </a:r>
            <a:r>
              <a:rPr lang="ru-RU" sz="2400" dirty="0" smtClean="0"/>
              <a:t>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b="1" i="1" dirty="0" smtClean="0"/>
              <a:t>	По </a:t>
            </a:r>
            <a:r>
              <a:rPr lang="ru-RU" sz="2400" b="1" i="1" dirty="0"/>
              <a:t>взрослой кардиохирургии: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  <a:tabLst>
                <a:tab pos="4476750" algn="l"/>
              </a:tabLst>
            </a:pPr>
            <a:r>
              <a:rPr lang="ru-RU" sz="2400" dirty="0" smtClean="0"/>
              <a:t>Количество </a:t>
            </a:r>
            <a:r>
              <a:rPr lang="ru-RU" sz="2400" dirty="0"/>
              <a:t>операций на открытом сердце увеличилось в 2019г. на 11%.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ru-RU" sz="2400" dirty="0" smtClean="0"/>
              <a:t>В </a:t>
            </a:r>
            <a:r>
              <a:rPr lang="ru-RU" sz="2400" dirty="0"/>
              <a:t>МБ 2 проводятся операции 4-6 категории сложности </a:t>
            </a:r>
            <a:r>
              <a:rPr lang="ru-RU" sz="2400" dirty="0">
                <a:cs typeface="Times New Roman" pitchFamily="18" charset="0"/>
              </a:rPr>
              <a:t>– </a:t>
            </a:r>
            <a:r>
              <a:rPr lang="ru-RU" sz="2400" dirty="0">
                <a:ea typeface="Calibri"/>
                <a:cs typeface="Times New Roman" pitchFamily="18" charset="0"/>
              </a:rPr>
              <a:t>с ФВ менее 30%, старше 70 лет, 1-3 сосудистое поражение коронарного русла, с  сочетанным поражением клапанного аппарата, </a:t>
            </a:r>
            <a:r>
              <a:rPr lang="ru-RU" sz="2400" dirty="0" err="1">
                <a:ea typeface="Calibri"/>
                <a:cs typeface="Times New Roman" pitchFamily="18" charset="0"/>
              </a:rPr>
              <a:t>дисекцией</a:t>
            </a:r>
            <a:r>
              <a:rPr lang="ru-RU" sz="2400" dirty="0"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ea typeface="Calibri"/>
                <a:cs typeface="Times New Roman" pitchFamily="18" charset="0"/>
              </a:rPr>
              <a:t>аорты.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76750" algn="l"/>
              </a:tabLst>
            </a:pPr>
            <a:r>
              <a:rPr lang="ru-RU" sz="2400" dirty="0" smtClean="0">
                <a:ea typeface="Calibri"/>
                <a:cs typeface="Times New Roman" pitchFamily="18" charset="0"/>
              </a:rPr>
              <a:t>Однако </a:t>
            </a:r>
            <a:r>
              <a:rPr lang="ru-RU" sz="2400" dirty="0">
                <a:ea typeface="Calibri"/>
                <a:cs typeface="Times New Roman" pitchFamily="18" charset="0"/>
              </a:rPr>
              <a:t>операции 4-6 категории сложности в 2018г. составляли 30%, от всех операций, в 2019г. операции 4-6 категории сложности составили 18% - что объясняется лучшей работой ПМСП – ориентированностью пациентов и своевременностью обращения в КХ центр</a:t>
            </a:r>
            <a:r>
              <a:rPr lang="ru-RU" sz="2400" dirty="0" smtClean="0">
                <a:ea typeface="Calibri"/>
                <a:cs typeface="Times New Roman" pitchFamily="18" charset="0"/>
              </a:rPr>
              <a:t>.</a:t>
            </a:r>
            <a:endParaRPr lang="ru-RU" sz="2400" dirty="0">
              <a:ea typeface="Calibri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4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/>
          <a:lstStyle/>
          <a:p>
            <a:pPr algn="ctr"/>
            <a:r>
              <a:rPr lang="ru-RU" b="1" i="1" dirty="0" smtClean="0"/>
              <a:t>Выводы: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3875" y="1830073"/>
            <a:ext cx="10729192" cy="521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5000"/>
              </a:lnSpc>
              <a:buAutoNum type="arabicPeriod" startAt="2"/>
              <a:tabLst>
                <a:tab pos="361950" algn="l"/>
                <a:tab pos="4476750" algn="l"/>
              </a:tabLst>
            </a:pPr>
            <a:r>
              <a:rPr lang="ru-RU" sz="2200" dirty="0" smtClean="0">
                <a:ea typeface="Calibri"/>
                <a:cs typeface="Times New Roman" pitchFamily="18" charset="0"/>
              </a:rPr>
              <a:t>Послеоперационная </a:t>
            </a:r>
            <a:r>
              <a:rPr lang="ru-RU" sz="2200" dirty="0">
                <a:ea typeface="Calibri"/>
                <a:cs typeface="Times New Roman" pitchFamily="18" charset="0"/>
              </a:rPr>
              <a:t>летальность в 2019г. составляет 2,2%, что на 0,4% меньше в сравнении с 2018г</a:t>
            </a:r>
            <a:r>
              <a:rPr lang="ru-RU" sz="2200" dirty="0" smtClean="0"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361950" algn="l"/>
                <a:tab pos="4476750" algn="l"/>
              </a:tabLst>
            </a:pPr>
            <a:endParaRPr lang="ru-RU" sz="1000" dirty="0" smtClean="0">
              <a:ea typeface="Calibri"/>
              <a:cs typeface="Times New Roman" pitchFamily="18" charset="0"/>
            </a:endParaRPr>
          </a:p>
          <a:p>
            <a:r>
              <a:rPr lang="ru-RU" sz="2200" b="1" i="1" dirty="0" smtClean="0"/>
              <a:t>	Детская </a:t>
            </a:r>
            <a:r>
              <a:rPr lang="ru-RU" sz="2200" b="1" i="1" dirty="0"/>
              <a:t>кардиохирургия: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В </a:t>
            </a:r>
            <a:r>
              <a:rPr lang="ru-RU" sz="2200" dirty="0"/>
              <a:t>2019г. по Карагандинской области отмечается рост смертности среди детей до года родившихся с </a:t>
            </a:r>
            <a:r>
              <a:rPr lang="ru-RU" sz="2200" dirty="0" smtClean="0"/>
              <a:t>ВПС:</a:t>
            </a:r>
            <a:endParaRPr lang="ru-RU" sz="22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/>
              <a:t>В 2019г. по Карагандинской области до 1 года умерло  21 детей с ВПС (т.е. </a:t>
            </a:r>
            <a:r>
              <a:rPr lang="ru-RU" sz="2200" b="1" dirty="0"/>
              <a:t>9,8%  </a:t>
            </a:r>
            <a:r>
              <a:rPr lang="ru-RU" sz="2200" dirty="0"/>
              <a:t>от родившихся детей с ВПС -215)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 smtClean="0"/>
              <a:t>В </a:t>
            </a:r>
            <a:r>
              <a:rPr lang="ru-RU" sz="2200" dirty="0"/>
              <a:t>2018г. умерло детей до 1 года с ВПС 7 детей (т.е. </a:t>
            </a:r>
            <a:r>
              <a:rPr lang="ru-RU" sz="2200" b="1" dirty="0"/>
              <a:t>3,5% </a:t>
            </a:r>
            <a:r>
              <a:rPr lang="ru-RU" sz="2200" dirty="0"/>
              <a:t>от родившихся детей с ВПС - 197)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200" dirty="0" smtClean="0"/>
              <a:t>В 2019 г. среди </a:t>
            </a:r>
            <a:r>
              <a:rPr lang="ru-RU" sz="2200" dirty="0"/>
              <a:t>умерших детей </a:t>
            </a:r>
            <a:r>
              <a:rPr lang="ru-RU" sz="2200" dirty="0" smtClean="0"/>
              <a:t>с </a:t>
            </a:r>
            <a:r>
              <a:rPr lang="ru-RU" sz="2200" dirty="0"/>
              <a:t>ВПС </a:t>
            </a:r>
            <a:r>
              <a:rPr lang="ru-RU" sz="2200" dirty="0" smtClean="0"/>
              <a:t>до </a:t>
            </a:r>
            <a:r>
              <a:rPr lang="ru-RU" sz="2200" dirty="0"/>
              <a:t>1 месяца рождения </a:t>
            </a:r>
            <a:r>
              <a:rPr lang="ru-RU" sz="2200" dirty="0" smtClean="0"/>
              <a:t>умерло – </a:t>
            </a:r>
            <a:r>
              <a:rPr lang="ru-RU" sz="2200" dirty="0"/>
              <a:t>7, что составляет  </a:t>
            </a:r>
            <a:r>
              <a:rPr lang="ru-RU" sz="2200" b="1" dirty="0"/>
              <a:t>33,3</a:t>
            </a:r>
            <a:r>
              <a:rPr lang="ru-RU" sz="2200" b="1" dirty="0" smtClean="0"/>
              <a:t>%.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200" dirty="0" smtClean="0"/>
              <a:t>В </a:t>
            </a:r>
            <a:r>
              <a:rPr lang="ru-RU" sz="2200" dirty="0"/>
              <a:t>2018г. до 1 месяца рождения умерло от ВПС – 1 ребенок, что составляет  </a:t>
            </a:r>
            <a:r>
              <a:rPr lang="ru-RU" sz="2200" b="1" dirty="0"/>
              <a:t>14%.</a:t>
            </a:r>
          </a:p>
          <a:p>
            <a:pPr marL="457200" indent="-457200" algn="just">
              <a:lnSpc>
                <a:spcPct val="115000"/>
              </a:lnSpc>
              <a:buAutoNum type="arabicPeriod" startAt="2"/>
              <a:tabLst>
                <a:tab pos="361950" algn="l"/>
                <a:tab pos="4476750" algn="l"/>
              </a:tabLst>
            </a:pPr>
            <a:endParaRPr lang="ru-RU" sz="2200" dirty="0" smtClean="0">
              <a:ea typeface="Calibri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buAutoNum type="arabicPeriod" startAt="2"/>
              <a:tabLst>
                <a:tab pos="361950" algn="l"/>
                <a:tab pos="4476750" algn="l"/>
              </a:tabLst>
            </a:pPr>
            <a:endParaRPr lang="ru-RU" sz="2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/>
          <a:lstStyle/>
          <a:p>
            <a:pPr algn="ctr"/>
            <a:r>
              <a:rPr lang="ru-RU" b="1" i="1" dirty="0" smtClean="0"/>
              <a:t>Выводы: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1772816"/>
            <a:ext cx="115932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61950" algn="l"/>
              </a:tabLst>
            </a:pPr>
            <a:r>
              <a:rPr lang="ru-RU" sz="2300" dirty="0"/>
              <a:t>2</a:t>
            </a:r>
            <a:r>
              <a:rPr lang="ru-RU" sz="2300" dirty="0" smtClean="0"/>
              <a:t>.   В </a:t>
            </a:r>
            <a:r>
              <a:rPr lang="ru-RU" sz="2300" dirty="0"/>
              <a:t>соответствии с показателями области, в МБ2 за  2019г. выросла летальность среди детей  ВПС до 1 года  - это 14 детей  и составило 33% от 76 детей до года пролеченных в ДКХ .</a:t>
            </a:r>
          </a:p>
          <a:p>
            <a:r>
              <a:rPr lang="ru-RU" sz="2300" dirty="0"/>
              <a:t>3</a:t>
            </a:r>
            <a:r>
              <a:rPr lang="ru-RU" sz="2300" dirty="0" smtClean="0"/>
              <a:t>.   В </a:t>
            </a:r>
            <a:r>
              <a:rPr lang="ru-RU" sz="2300" dirty="0"/>
              <a:t>отделении ДКХ  количество оперированных детей в 2019г., в сравнении с 2018г. увеличилось на 41%.</a:t>
            </a:r>
          </a:p>
          <a:p>
            <a:r>
              <a:rPr lang="ru-RU" sz="2300" dirty="0"/>
              <a:t>4</a:t>
            </a:r>
            <a:r>
              <a:rPr lang="ru-RU" sz="2300" dirty="0" smtClean="0"/>
              <a:t>.   Послеоперационная </a:t>
            </a:r>
            <a:r>
              <a:rPr lang="ru-RU" sz="2300" dirty="0"/>
              <a:t>летальность в сравнении с 2018г.  увеличилась в 2019г. и стала - </a:t>
            </a:r>
            <a:r>
              <a:rPr lang="ru-RU" sz="2300" b="1" dirty="0"/>
              <a:t>16,5%</a:t>
            </a:r>
            <a:r>
              <a:rPr lang="ru-RU" sz="2300" dirty="0"/>
              <a:t>  (в 2018г.  -1,7 % ), в связи с увеличением количества операций  в 2019г. по 3-4 категории сложности и прогноза на 60%, в сравнении с 2018г.</a:t>
            </a:r>
          </a:p>
          <a:p>
            <a:r>
              <a:rPr lang="ru-RU" sz="2300" dirty="0"/>
              <a:t>к третьей  группе категории сложности -  относятся ТМС,   </a:t>
            </a:r>
            <a:r>
              <a:rPr lang="ru-RU" sz="2300" dirty="0" err="1"/>
              <a:t>Коарктация</a:t>
            </a:r>
            <a:r>
              <a:rPr lang="ru-RU" sz="2300" dirty="0"/>
              <a:t> аорты,   ТАДЛВ  АВК, аномалия </a:t>
            </a:r>
            <a:r>
              <a:rPr lang="ru-RU" sz="2300" dirty="0" err="1"/>
              <a:t>Эбштейна</a:t>
            </a:r>
            <a:r>
              <a:rPr lang="ru-RU" sz="2300" dirty="0"/>
              <a:t>  36-52% летальный исход</a:t>
            </a:r>
          </a:p>
          <a:p>
            <a:r>
              <a:rPr lang="ru-RU" sz="2300" dirty="0"/>
              <a:t>К четвертой группе категории сложности – относятся гипоплазия левого желудочка, атрезия легочной артерии, ОАС – 73-97% летальный </a:t>
            </a:r>
            <a:r>
              <a:rPr lang="ru-RU" sz="2300" dirty="0" smtClean="0"/>
              <a:t>исход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/>
          <a:lstStyle/>
          <a:p>
            <a:pPr algn="ctr"/>
            <a:r>
              <a:rPr lang="ru-RU" b="1" i="1" dirty="0" smtClean="0"/>
              <a:t>Выводы: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828799"/>
            <a:ext cx="11377264" cy="45720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>
                <a:solidFill>
                  <a:schemeClr val="tx1"/>
                </a:solidFill>
              </a:rPr>
              <a:t>рост </a:t>
            </a:r>
            <a:r>
              <a:rPr lang="ru-RU" b="1" i="1" dirty="0" smtClean="0">
                <a:solidFill>
                  <a:schemeClr val="tx1"/>
                </a:solidFill>
              </a:rPr>
              <a:t>младенческой летальности </a:t>
            </a:r>
            <a:r>
              <a:rPr lang="ru-RU" b="1" i="1" dirty="0">
                <a:solidFill>
                  <a:schemeClr val="tx1"/>
                </a:solidFill>
              </a:rPr>
              <a:t>и смертности по Карагандинской области </a:t>
            </a:r>
            <a:r>
              <a:rPr lang="ru-RU" b="1" i="1" dirty="0" smtClean="0">
                <a:solidFill>
                  <a:schemeClr val="tx1"/>
                </a:solidFill>
              </a:rPr>
              <a:t> от ВПС влияют </a:t>
            </a:r>
            <a:r>
              <a:rPr lang="ru-RU" b="1" i="1" dirty="0">
                <a:solidFill>
                  <a:schemeClr val="tx1"/>
                </a:solidFill>
              </a:rPr>
              <a:t>следующие причины: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На уровне ПМСП </a:t>
            </a:r>
            <a:r>
              <a:rPr lang="ru-RU" dirty="0" err="1">
                <a:solidFill>
                  <a:schemeClr val="tx1"/>
                </a:solidFill>
              </a:rPr>
              <a:t>пренатальная</a:t>
            </a:r>
            <a:r>
              <a:rPr lang="ru-RU" dirty="0">
                <a:solidFill>
                  <a:schemeClr val="tx1"/>
                </a:solidFill>
              </a:rPr>
              <a:t>  УЗИ диагностика беременных по выявлению ВПС у плода до 20 недель беременности находится на низком уровне и составляет только 10%,  что приводит к отсутствию  диагностики критических ВПС и невозможности своевременного прерывания беременности.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то же время в Республике Казахстан отсутствуют нормативные документы, четко определяющие критерии прерывания беременности при выявлении у плода критических ВПС.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С целью верификации ВПС не всем новорожденным - в первые дни рождения проводят </a:t>
            </a:r>
            <a:r>
              <a:rPr lang="ru-RU" dirty="0" err="1">
                <a:solidFill>
                  <a:schemeClr val="tx1"/>
                </a:solidFill>
              </a:rPr>
              <a:t>ЭхоКС</a:t>
            </a:r>
            <a:r>
              <a:rPr lang="ru-RU" dirty="0">
                <a:solidFill>
                  <a:schemeClr val="tx1"/>
                </a:solidFill>
              </a:rPr>
              <a:t> на уровне Перинатальных центров.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при верификации у новорожденных  ВПС на уровне Перинатальных центров отсутствует </a:t>
            </a:r>
            <a:r>
              <a:rPr lang="ru-RU" dirty="0" smtClean="0">
                <a:solidFill>
                  <a:schemeClr val="tx1"/>
                </a:solidFill>
              </a:rPr>
              <a:t>обязательное </a:t>
            </a:r>
            <a:r>
              <a:rPr lang="ru-RU" dirty="0">
                <a:solidFill>
                  <a:schemeClr val="tx1"/>
                </a:solidFill>
              </a:rPr>
              <a:t>назначение этим детям простагландина Е (</a:t>
            </a:r>
            <a:r>
              <a:rPr lang="ru-RU" dirty="0" err="1">
                <a:solidFill>
                  <a:schemeClr val="tx1"/>
                </a:solidFill>
              </a:rPr>
              <a:t>вазопростан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63"/>
          <p:cNvSpPr/>
          <p:nvPr/>
        </p:nvSpPr>
        <p:spPr>
          <a:xfrm>
            <a:off x="5011514" y="607160"/>
            <a:ext cx="2592387" cy="719138"/>
          </a:xfrm>
          <a:prstGeom prst="roundRect">
            <a:avLst/>
          </a:prstGeom>
          <a:solidFill>
            <a:srgbClr val="002060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ysClr val="window" lastClr="FFFFFF"/>
                </a:solidFill>
                <a:latin typeface="Calibri"/>
              </a:rPr>
              <a:t>Услуги центра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62583" y="1550366"/>
            <a:ext cx="1441450" cy="6477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Calibri"/>
              </a:rPr>
              <a:t>Кардиология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407220" y="1547191"/>
            <a:ext cx="1800225" cy="65087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Calibri"/>
              </a:rPr>
              <a:t>Кардиохирургия взрослая, детская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283645" y="1523378"/>
            <a:ext cx="1908175" cy="109855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Calibri"/>
              </a:rPr>
              <a:t>Интервенционная кардиология, хирургическая </a:t>
            </a:r>
            <a:r>
              <a:rPr lang="ru-RU" sz="1600" kern="0" dirty="0" err="1">
                <a:solidFill>
                  <a:sysClr val="window" lastClr="FFFFFF"/>
                </a:solidFill>
                <a:latin typeface="Calibri"/>
              </a:rPr>
              <a:t>аритмология</a:t>
            </a:r>
            <a:r>
              <a:rPr lang="ru-RU" sz="1600" kern="0" dirty="0">
                <a:solidFill>
                  <a:sysClr val="window" lastClr="FFFFFF"/>
                </a:solidFill>
                <a:latin typeface="Calibri"/>
              </a:rPr>
              <a:t> 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263258" y="1575766"/>
            <a:ext cx="1800225" cy="79216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Calibri"/>
              </a:rPr>
              <a:t>Сосудисто-</a:t>
            </a:r>
            <a:r>
              <a:rPr lang="ru-RU" sz="1600" kern="0" dirty="0" err="1">
                <a:solidFill>
                  <a:sysClr val="window" lastClr="FFFFFF"/>
                </a:solidFill>
                <a:latin typeface="Calibri"/>
              </a:rPr>
              <a:t>эндоваскулярная</a:t>
            </a:r>
            <a:r>
              <a:rPr lang="ru-RU" sz="1600" kern="0" dirty="0">
                <a:solidFill>
                  <a:sysClr val="window" lastClr="FFFFFF"/>
                </a:solidFill>
                <a:latin typeface="Calibri"/>
              </a:rPr>
              <a:t> хирургия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788598" y="1550366"/>
            <a:ext cx="1727200" cy="79216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Calibri"/>
              </a:rPr>
              <a:t>Консультативно-диагностические услуги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62583" y="2799728"/>
            <a:ext cx="1485900" cy="76358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Лечение ОКС в экстренном порядке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95400" y="3868116"/>
            <a:ext cx="1637208" cy="876391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Calibri"/>
              </a:rPr>
              <a:t>Стентирование,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 smtClean="0">
                <a:solidFill>
                  <a:sysClr val="windowText" lastClr="000000"/>
                </a:solidFill>
                <a:latin typeface="Calibri"/>
              </a:rPr>
              <a:t>коронарография</a:t>
            </a:r>
            <a:endParaRPr lang="ru-RU" sz="14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846708" y="5024360"/>
            <a:ext cx="1485900" cy="561975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Баллонная ангиопластика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407220" y="2799728"/>
            <a:ext cx="1800225" cy="76358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Аортокоронарное шунтирование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407220" y="3868116"/>
            <a:ext cx="1800225" cy="89058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Врожденные пороки сердца, зондирование полостей сердца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407220" y="5024360"/>
            <a:ext cx="1800225" cy="57626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Приобретённые пороки сердца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283645" y="2799728"/>
            <a:ext cx="1944688" cy="76358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Электрофизиологическое исследование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283645" y="3868116"/>
            <a:ext cx="1944688" cy="889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Радиочастотная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Calibri"/>
              </a:rPr>
              <a:t>аблация</a:t>
            </a:r>
            <a:endParaRPr lang="ru-RU" sz="14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254326" y="5024360"/>
            <a:ext cx="1944688" cy="57626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Имплантация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Электро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кардиостимулятор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а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256090" y="5812353"/>
            <a:ext cx="1944687" cy="6477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Имплантация </a:t>
            </a:r>
            <a:r>
              <a:rPr lang="ru-RU" sz="1400" kern="0" dirty="0" err="1">
                <a:solidFill>
                  <a:sysClr val="windowText" lastClr="000000"/>
                </a:solidFill>
                <a:latin typeface="Calibri"/>
              </a:rPr>
              <a:t>кардиовертеро-дефибриллятора</a:t>
            </a:r>
            <a:endParaRPr lang="ru-RU" sz="14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307708" y="2821953"/>
            <a:ext cx="1828800" cy="290195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Реконструктивные операции на: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- аорте и ее ветвях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-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Calibri"/>
              </a:rPr>
              <a:t>брахиоцефальных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сосудах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- периферических артериях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- венозной системе, </a:t>
            </a:r>
            <a:r>
              <a:rPr lang="ru-RU" sz="1400" kern="0" dirty="0" err="1">
                <a:solidFill>
                  <a:sysClr val="windowText" lastClr="000000"/>
                </a:solidFill>
                <a:latin typeface="Calibri"/>
              </a:rPr>
              <a:t>артериография</a:t>
            </a:r>
            <a:endParaRPr lang="ru-RU" sz="14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860035" y="2821953"/>
            <a:ext cx="1655763" cy="715963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УЗИ сердца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893373" y="3758578"/>
            <a:ext cx="1655762" cy="71755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УЗИ сосудов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893373" y="4707903"/>
            <a:ext cx="1655762" cy="71755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sysClr val="windowText" lastClr="000000"/>
                </a:solidFill>
                <a:latin typeface="Calibri"/>
              </a:rPr>
              <a:t>Тредмил</a:t>
            </a:r>
            <a:r>
              <a:rPr lang="ru-RU" sz="1400" kern="0" dirty="0">
                <a:solidFill>
                  <a:sysClr val="windowText" lastClr="000000"/>
                </a:solidFill>
                <a:latin typeface="Calibri"/>
              </a:rPr>
              <a:t>-тест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788598" y="5612778"/>
            <a:ext cx="1755775" cy="76063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Холтеровское мониторирование</a:t>
            </a:r>
          </a:p>
        </p:txBody>
      </p:sp>
      <p:cxnSp>
        <p:nvCxnSpPr>
          <p:cNvPr id="85" name="Прямая со стрелкой 84"/>
          <p:cNvCxnSpPr>
            <a:stCxn id="64" idx="1"/>
          </p:cNvCxnSpPr>
          <p:nvPr/>
        </p:nvCxnSpPr>
        <p:spPr>
          <a:xfrm flipH="1">
            <a:off x="1839143" y="966729"/>
            <a:ext cx="3172371" cy="458109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Прямая со стрелкой 85"/>
          <p:cNvCxnSpPr>
            <a:stCxn id="64" idx="1"/>
            <a:endCxn id="66" idx="0"/>
          </p:cNvCxnSpPr>
          <p:nvPr/>
        </p:nvCxnSpPr>
        <p:spPr>
          <a:xfrm flipH="1">
            <a:off x="3307333" y="966729"/>
            <a:ext cx="1704181" cy="580462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7" name="Прямая со стрелкой 86"/>
          <p:cNvCxnSpPr>
            <a:endCxn id="68" idx="0"/>
          </p:cNvCxnSpPr>
          <p:nvPr/>
        </p:nvCxnSpPr>
        <p:spPr>
          <a:xfrm>
            <a:off x="7163370" y="1326298"/>
            <a:ext cx="1" cy="24946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8" name="Прямая со стрелкой 87"/>
          <p:cNvCxnSpPr>
            <a:stCxn id="64" idx="3"/>
            <a:endCxn id="69" idx="0"/>
          </p:cNvCxnSpPr>
          <p:nvPr/>
        </p:nvCxnSpPr>
        <p:spPr>
          <a:xfrm>
            <a:off x="7603901" y="966729"/>
            <a:ext cx="3048297" cy="58363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9" name="Прямая со стрелкой 88"/>
          <p:cNvCxnSpPr/>
          <p:nvPr/>
        </p:nvCxnSpPr>
        <p:spPr>
          <a:xfrm>
            <a:off x="5347970" y="1326298"/>
            <a:ext cx="1" cy="28682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0" name="Прямая соединительная линия 89"/>
          <p:cNvCxnSpPr/>
          <p:nvPr/>
        </p:nvCxnSpPr>
        <p:spPr>
          <a:xfrm>
            <a:off x="1583308" y="2267916"/>
            <a:ext cx="0" cy="4318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1" name="Прямая соединительная линия 90"/>
          <p:cNvCxnSpPr/>
          <p:nvPr/>
        </p:nvCxnSpPr>
        <p:spPr>
          <a:xfrm>
            <a:off x="3304158" y="2267916"/>
            <a:ext cx="0" cy="4318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2" name="Прямая соединительная линия 91"/>
          <p:cNvCxnSpPr/>
          <p:nvPr/>
        </p:nvCxnSpPr>
        <p:spPr>
          <a:xfrm>
            <a:off x="7222108" y="2448891"/>
            <a:ext cx="0" cy="293687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3" name="Прямая соединительная линия 92"/>
          <p:cNvCxnSpPr/>
          <p:nvPr/>
        </p:nvCxnSpPr>
        <p:spPr>
          <a:xfrm>
            <a:off x="10720460" y="2447303"/>
            <a:ext cx="0" cy="293688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4" name="Прямая соединительная линия 93"/>
          <p:cNvCxnSpPr/>
          <p:nvPr/>
        </p:nvCxnSpPr>
        <p:spPr>
          <a:xfrm>
            <a:off x="1627758" y="3652216"/>
            <a:ext cx="0" cy="2159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5" name="Прямая соединительная линия 94"/>
          <p:cNvCxnSpPr/>
          <p:nvPr/>
        </p:nvCxnSpPr>
        <p:spPr>
          <a:xfrm>
            <a:off x="3299394" y="3617972"/>
            <a:ext cx="0" cy="2159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6" name="Прямая соединительная линия 95"/>
          <p:cNvCxnSpPr/>
          <p:nvPr/>
        </p:nvCxnSpPr>
        <p:spPr>
          <a:xfrm>
            <a:off x="5255989" y="3626816"/>
            <a:ext cx="0" cy="2159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7" name="Прямая соединительная линия 96"/>
          <p:cNvCxnSpPr/>
          <p:nvPr/>
        </p:nvCxnSpPr>
        <p:spPr>
          <a:xfrm>
            <a:off x="1589658" y="4766641"/>
            <a:ext cx="0" cy="2159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8" name="Прямая соединительная линия 97"/>
          <p:cNvCxnSpPr/>
          <p:nvPr/>
        </p:nvCxnSpPr>
        <p:spPr>
          <a:xfrm>
            <a:off x="5217146" y="4772900"/>
            <a:ext cx="0" cy="2159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9" name="Прямая соединительная линия 98"/>
          <p:cNvCxnSpPr/>
          <p:nvPr/>
        </p:nvCxnSpPr>
        <p:spPr>
          <a:xfrm>
            <a:off x="3295902" y="4772900"/>
            <a:ext cx="0" cy="21590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0" name="Прямая соединительная линия 99"/>
          <p:cNvCxnSpPr/>
          <p:nvPr/>
        </p:nvCxnSpPr>
        <p:spPr>
          <a:xfrm>
            <a:off x="5255195" y="5669928"/>
            <a:ext cx="0" cy="10795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1" name="Прямая соединительная линия 100"/>
          <p:cNvCxnSpPr/>
          <p:nvPr/>
        </p:nvCxnSpPr>
        <p:spPr>
          <a:xfrm>
            <a:off x="10699823" y="3588716"/>
            <a:ext cx="0" cy="14605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2" name="Прямая соединительная линия 101"/>
          <p:cNvCxnSpPr/>
          <p:nvPr/>
        </p:nvCxnSpPr>
        <p:spPr>
          <a:xfrm>
            <a:off x="10720460" y="4533278"/>
            <a:ext cx="0" cy="147638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3" name="Прямая соединительная линия 102"/>
          <p:cNvCxnSpPr/>
          <p:nvPr/>
        </p:nvCxnSpPr>
        <p:spPr>
          <a:xfrm>
            <a:off x="10723635" y="5482603"/>
            <a:ext cx="0" cy="9525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4" name="Прямая соединительная линия 103"/>
          <p:cNvCxnSpPr/>
          <p:nvPr/>
        </p:nvCxnSpPr>
        <p:spPr>
          <a:xfrm>
            <a:off x="5236145" y="2645741"/>
            <a:ext cx="0" cy="107950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7" name="Скругленный прямоугольник 106"/>
          <p:cNvSpPr/>
          <p:nvPr/>
        </p:nvSpPr>
        <p:spPr>
          <a:xfrm>
            <a:off x="8282734" y="1575766"/>
            <a:ext cx="1263475" cy="79216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ysClr val="window" lastClr="FFFFFF"/>
                </a:solidFill>
                <a:latin typeface="Calibri"/>
              </a:rPr>
              <a:t>Терапия</a:t>
            </a:r>
            <a:endParaRPr lang="ru-RU" sz="1600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8914471" y="2414827"/>
            <a:ext cx="0" cy="293688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9" name="Скругленный прямоугольник 108"/>
          <p:cNvSpPr/>
          <p:nvPr/>
        </p:nvSpPr>
        <p:spPr>
          <a:xfrm>
            <a:off x="8212584" y="2764395"/>
            <a:ext cx="1403773" cy="715963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Calibri"/>
              </a:rPr>
              <a:t>Реабилитация</a:t>
            </a:r>
            <a:endParaRPr lang="ru-RU" sz="1400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37" name="Прямая со стрелкой 136"/>
          <p:cNvCxnSpPr>
            <a:stCxn id="64" idx="3"/>
            <a:endCxn id="107" idx="0"/>
          </p:cNvCxnSpPr>
          <p:nvPr/>
        </p:nvCxnSpPr>
        <p:spPr>
          <a:xfrm>
            <a:off x="7603901" y="966729"/>
            <a:ext cx="1310571" cy="60903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7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1344" y="5661248"/>
            <a:ext cx="6120680" cy="908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 2019 г отмечается незначительный рост экстренной госпитализации за счет увеличения кол-ва пациентов с ОИМ.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24112305"/>
              </p:ext>
            </p:extLst>
          </p:nvPr>
        </p:nvGraphicFramePr>
        <p:xfrm>
          <a:off x="263352" y="332656"/>
          <a:ext cx="56886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97167"/>
              </p:ext>
            </p:extLst>
          </p:nvPr>
        </p:nvGraphicFramePr>
        <p:xfrm>
          <a:off x="6191129" y="404664"/>
          <a:ext cx="588153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6844450"/>
              </p:ext>
            </p:extLst>
          </p:nvPr>
        </p:nvGraphicFramePr>
        <p:xfrm>
          <a:off x="263352" y="188640"/>
          <a:ext cx="60486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35130576"/>
              </p:ext>
            </p:extLst>
          </p:nvPr>
        </p:nvGraphicFramePr>
        <p:xfrm>
          <a:off x="7032104" y="188640"/>
          <a:ext cx="48245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57535962"/>
              </p:ext>
            </p:extLst>
          </p:nvPr>
        </p:nvGraphicFramePr>
        <p:xfrm>
          <a:off x="623392" y="3429000"/>
          <a:ext cx="61206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08168" y="429309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2018 г. переведены на оперативное лечение из кардиологических отделении 60%, а в 2019 г. 46%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79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97606374"/>
              </p:ext>
            </p:extLst>
          </p:nvPr>
        </p:nvGraphicFramePr>
        <p:xfrm>
          <a:off x="335360" y="764704"/>
          <a:ext cx="43924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71944188"/>
              </p:ext>
            </p:extLst>
          </p:nvPr>
        </p:nvGraphicFramePr>
        <p:xfrm>
          <a:off x="5519936" y="332656"/>
          <a:ext cx="57606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84532009"/>
              </p:ext>
            </p:extLst>
          </p:nvPr>
        </p:nvGraphicFramePr>
        <p:xfrm>
          <a:off x="5231904" y="3140968"/>
          <a:ext cx="61206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6721" y="33315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Отделение ХАИК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92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4784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 smtClean="0"/>
              <a:t>Основные показатели </a:t>
            </a:r>
            <a:r>
              <a:rPr lang="ru-RU" altLang="ru-RU" b="1" dirty="0"/>
              <a:t>работы </a:t>
            </a:r>
            <a:r>
              <a:rPr lang="ru-RU" altLang="ru-RU" b="1" dirty="0" smtClean="0"/>
              <a:t>круглосуточного стационара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598760"/>
              </p:ext>
            </p:extLst>
          </p:nvPr>
        </p:nvGraphicFramePr>
        <p:xfrm>
          <a:off x="2567608" y="1628800"/>
          <a:ext cx="7938882" cy="4538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ru-RU" sz="22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2018 год</a:t>
                      </a:r>
                      <a:endParaRPr lang="ru-RU" sz="22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2019 год</a:t>
                      </a:r>
                      <a:endParaRPr lang="ru-RU" sz="2200" b="1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 коек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Medium"/>
                        <a:ea typeface="+mn-ea"/>
                        <a:cs typeface="+mn-cs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256</a:t>
                      </a:r>
                      <a:endParaRPr lang="ru-RU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Пролечено больных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7326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7095</a:t>
                      </a:r>
                      <a:endParaRPr lang="ru-RU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% экстренной госпитализации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33,5</a:t>
                      </a:r>
                      <a:endParaRPr lang="ru-RU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Общая летальность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1,8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2,1</a:t>
                      </a:r>
                      <a:endParaRPr lang="ru-RU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43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Досуточная</a:t>
                      </a:r>
                      <a:r>
                        <a:rPr lang="ru-RU" sz="1800" dirty="0" smtClean="0"/>
                        <a:t> летальность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34,9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36,3</a:t>
                      </a:r>
                      <a:endParaRPr lang="ru-RU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25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Хирургическая активность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80,5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82,5</a:t>
                      </a:r>
                      <a:endParaRPr lang="ru-RU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4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Послеоперационная летальность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2,9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3,6</a:t>
                      </a:r>
                      <a:endParaRPr lang="ru-RU" sz="1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918" y="65233"/>
            <a:ext cx="4248472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 smtClean="0">
                <a:cs typeface="Times New Roman" panose="02020603050405020304" pitchFamily="18" charset="0"/>
              </a:rPr>
              <a:t>Проведено операций:            </a:t>
            </a:r>
            <a:br>
              <a:rPr lang="ru-RU" sz="1800" dirty="0" smtClean="0">
                <a:cs typeface="Times New Roman" panose="02020603050405020304" pitchFamily="18" charset="0"/>
              </a:rPr>
            </a:br>
            <a:r>
              <a:rPr lang="ru-RU" sz="1800" dirty="0" smtClean="0">
                <a:cs typeface="Times New Roman" panose="02020603050405020304" pitchFamily="18" charset="0"/>
              </a:rPr>
              <a:t>-  2018г. – 2757;</a:t>
            </a:r>
            <a:br>
              <a:rPr lang="ru-RU" sz="1800" dirty="0" smtClean="0">
                <a:cs typeface="Times New Roman" panose="02020603050405020304" pitchFamily="18" charset="0"/>
              </a:rPr>
            </a:br>
            <a:r>
              <a:rPr lang="ru-RU" sz="1800" dirty="0" smtClean="0">
                <a:cs typeface="Times New Roman" panose="02020603050405020304" pitchFamily="18" charset="0"/>
              </a:rPr>
              <a:t>- 2019г. – 2826.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32277" y="1864041"/>
            <a:ext cx="4539587" cy="412831"/>
          </a:xfrm>
        </p:spPr>
        <p:txBody>
          <a:bodyPr/>
          <a:lstStyle/>
          <a:p>
            <a:pPr algn="ctr"/>
            <a:r>
              <a:rPr lang="ru-RU" sz="1800" dirty="0" smtClean="0"/>
              <a:t>Операции ВТМУ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1344" y="2584122"/>
            <a:ext cx="4248472" cy="3810033"/>
          </a:xfrm>
        </p:spPr>
        <p:txBody>
          <a:bodyPr rtlCol="0"/>
          <a:lstStyle/>
          <a:p>
            <a:r>
              <a:rPr lang="ru-RU" sz="1800" dirty="0" smtClean="0"/>
              <a:t>Операции на клапанах сердца 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-  2018г</a:t>
            </a:r>
            <a:r>
              <a:rPr lang="ru-RU" sz="1800" dirty="0">
                <a:cs typeface="Times New Roman" panose="02020603050405020304" pitchFamily="18" charset="0"/>
              </a:rPr>
              <a:t>. – </a:t>
            </a:r>
            <a:r>
              <a:rPr lang="ru-RU" sz="1800" dirty="0" smtClean="0">
                <a:cs typeface="Times New Roman" panose="02020603050405020304" pitchFamily="18" charset="0"/>
              </a:rPr>
              <a:t>71</a:t>
            </a:r>
            <a:r>
              <a:rPr lang="ru-RU" sz="1800" dirty="0">
                <a:cs typeface="Times New Roman" panose="02020603050405020304" pitchFamily="18" charset="0"/>
              </a:rPr>
              <a:t/>
            </a:r>
            <a:br>
              <a:rPr lang="ru-RU" sz="1800" dirty="0">
                <a:cs typeface="Times New Roman" panose="02020603050405020304" pitchFamily="18" charset="0"/>
              </a:rPr>
            </a:br>
            <a:r>
              <a:rPr lang="ru-RU" sz="1800" dirty="0"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cs typeface="Times New Roman" panose="02020603050405020304" pitchFamily="18" charset="0"/>
              </a:rPr>
              <a:t> 2019г</a:t>
            </a:r>
            <a:r>
              <a:rPr lang="ru-RU" sz="1800" dirty="0">
                <a:cs typeface="Times New Roman" panose="02020603050405020304" pitchFamily="18" charset="0"/>
              </a:rPr>
              <a:t>. – </a:t>
            </a:r>
            <a:r>
              <a:rPr lang="ru-RU" sz="1800" dirty="0" smtClean="0">
                <a:cs typeface="Times New Roman" panose="02020603050405020304" pitchFamily="18" charset="0"/>
              </a:rPr>
              <a:t>65.</a:t>
            </a:r>
            <a:endParaRPr lang="ru-RU" sz="1800" dirty="0" smtClean="0"/>
          </a:p>
          <a:p>
            <a:pPr rtl="0"/>
            <a:r>
              <a:rPr lang="ru-RU" sz="1800" dirty="0" err="1" smtClean="0"/>
              <a:t>Инплантация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кардиовертера</a:t>
            </a:r>
            <a:endParaRPr lang="ru-RU" sz="1800" dirty="0" smtClean="0"/>
          </a:p>
          <a:p>
            <a:r>
              <a:rPr lang="ru-RU" sz="1800" dirty="0">
                <a:cs typeface="Times New Roman" panose="02020603050405020304" pitchFamily="18" charset="0"/>
              </a:rPr>
              <a:t>-  </a:t>
            </a:r>
            <a:r>
              <a:rPr lang="ru-RU" sz="1800" dirty="0" smtClean="0">
                <a:cs typeface="Times New Roman" panose="02020603050405020304" pitchFamily="18" charset="0"/>
              </a:rPr>
              <a:t>2018г</a:t>
            </a:r>
            <a:r>
              <a:rPr lang="ru-RU" sz="1800" dirty="0">
                <a:cs typeface="Times New Roman" panose="02020603050405020304" pitchFamily="18" charset="0"/>
              </a:rPr>
              <a:t>. – </a:t>
            </a:r>
            <a:r>
              <a:rPr lang="ru-RU" sz="1800" dirty="0" smtClean="0">
                <a:cs typeface="Times New Roman" panose="02020603050405020304" pitchFamily="18" charset="0"/>
              </a:rPr>
              <a:t>   9;</a:t>
            </a:r>
            <a:r>
              <a:rPr lang="ru-RU" sz="1800" dirty="0">
                <a:cs typeface="Times New Roman" panose="02020603050405020304" pitchFamily="18" charset="0"/>
              </a:rPr>
              <a:t/>
            </a:r>
            <a:br>
              <a:rPr lang="ru-RU" sz="1800" dirty="0">
                <a:cs typeface="Times New Roman" panose="02020603050405020304" pitchFamily="18" charset="0"/>
              </a:rPr>
            </a:br>
            <a:r>
              <a:rPr lang="ru-RU" sz="1800" dirty="0"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cs typeface="Times New Roman" panose="02020603050405020304" pitchFamily="18" charset="0"/>
              </a:rPr>
              <a:t> 2019г</a:t>
            </a:r>
            <a:r>
              <a:rPr lang="ru-RU" sz="1800" dirty="0"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cs typeface="Times New Roman" panose="02020603050405020304" pitchFamily="18" charset="0"/>
              </a:rPr>
              <a:t>–  11.</a:t>
            </a:r>
            <a:endParaRPr lang="ru-RU" sz="1800" dirty="0" smtClean="0"/>
          </a:p>
          <a:p>
            <a:pPr rtl="0"/>
            <a:r>
              <a:rPr lang="ru-RU" sz="1800" dirty="0" err="1" smtClean="0"/>
              <a:t>Эндоваскулярная</a:t>
            </a:r>
            <a:r>
              <a:rPr lang="ru-RU" sz="1800" dirty="0" smtClean="0"/>
              <a:t> имплантация </a:t>
            </a:r>
            <a:r>
              <a:rPr lang="ru-RU" sz="1800" dirty="0" err="1" smtClean="0"/>
              <a:t>стент-графта</a:t>
            </a:r>
            <a:r>
              <a:rPr lang="ru-RU" sz="1800" dirty="0" smtClean="0"/>
              <a:t> в аорту</a:t>
            </a:r>
          </a:p>
          <a:p>
            <a:r>
              <a:rPr lang="ru-RU" sz="1800" dirty="0">
                <a:cs typeface="Times New Roman" panose="02020603050405020304" pitchFamily="18" charset="0"/>
              </a:rPr>
              <a:t>-  </a:t>
            </a:r>
            <a:r>
              <a:rPr lang="ru-RU" sz="1800" dirty="0" smtClean="0">
                <a:cs typeface="Times New Roman" panose="02020603050405020304" pitchFamily="18" charset="0"/>
              </a:rPr>
              <a:t>2018г</a:t>
            </a:r>
            <a:r>
              <a:rPr lang="ru-RU" sz="1800" dirty="0">
                <a:cs typeface="Times New Roman" panose="02020603050405020304" pitchFamily="18" charset="0"/>
              </a:rPr>
              <a:t>. –   9</a:t>
            </a:r>
            <a:r>
              <a:rPr lang="ru-RU" sz="1800" dirty="0" smtClean="0">
                <a:cs typeface="Times New Roman" panose="02020603050405020304" pitchFamily="18" charset="0"/>
              </a:rPr>
              <a:t>;</a:t>
            </a:r>
            <a:r>
              <a:rPr lang="ru-RU" sz="1800" dirty="0">
                <a:cs typeface="Times New Roman" panose="02020603050405020304" pitchFamily="18" charset="0"/>
              </a:rPr>
              <a:t/>
            </a:r>
            <a:br>
              <a:rPr lang="ru-RU" sz="1800" dirty="0">
                <a:cs typeface="Times New Roman" panose="02020603050405020304" pitchFamily="18" charset="0"/>
              </a:rPr>
            </a:br>
            <a:r>
              <a:rPr lang="ru-RU" sz="1800" dirty="0"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cs typeface="Times New Roman" panose="02020603050405020304" pitchFamily="18" charset="0"/>
              </a:rPr>
              <a:t> 2019г</a:t>
            </a:r>
            <a:r>
              <a:rPr lang="ru-RU" sz="1800" dirty="0">
                <a:cs typeface="Times New Roman" panose="02020603050405020304" pitchFamily="18" charset="0"/>
              </a:rPr>
              <a:t>. –  </a:t>
            </a:r>
            <a:r>
              <a:rPr lang="ru-RU" sz="1800" dirty="0" smtClean="0">
                <a:cs typeface="Times New Roman" panose="02020603050405020304" pitchFamily="18" charset="0"/>
              </a:rPr>
              <a:t> 10.</a:t>
            </a:r>
            <a:endParaRPr lang="ru-RU" sz="1800" dirty="0"/>
          </a:p>
          <a:p>
            <a:pPr rtl="0"/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71680" y="1560707"/>
            <a:ext cx="6053520" cy="303334"/>
          </a:xfrm>
        </p:spPr>
        <p:txBody>
          <a:bodyPr/>
          <a:lstStyle/>
          <a:p>
            <a:r>
              <a:rPr lang="ru-RU" sz="1800" dirty="0" smtClean="0"/>
              <a:t>Операции по перечню 1</a:t>
            </a:r>
            <a:endParaRPr lang="ru-RU" sz="18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2586185"/>
              </p:ext>
            </p:extLst>
          </p:nvPr>
        </p:nvGraphicFramePr>
        <p:xfrm>
          <a:off x="5072063" y="1864040"/>
          <a:ext cx="6569076" cy="2486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8353">
                  <a:extLst>
                    <a:ext uri="{9D8B030D-6E8A-4147-A177-3AD203B41FA5}">
                      <a16:colId xmlns:a16="http://schemas.microsoft.com/office/drawing/2014/main" val="21248477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38732713"/>
                    </a:ext>
                  </a:extLst>
                </a:gridCol>
                <a:gridCol w="936627">
                  <a:extLst>
                    <a:ext uri="{9D8B030D-6E8A-4147-A177-3AD203B41FA5}">
                      <a16:colId xmlns:a16="http://schemas.microsoft.com/office/drawing/2014/main" val="2037667597"/>
                    </a:ext>
                  </a:extLst>
                </a:gridCol>
              </a:tblGrid>
              <a:tr h="340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cs typeface="Times New Roman" panose="02020603050405020304" pitchFamily="18" charset="0"/>
                        </a:rPr>
                        <a:t>2018г.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cs typeface="Times New Roman" panose="02020603050405020304" pitchFamily="18" charset="0"/>
                        </a:rPr>
                        <a:t>2019г.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775055"/>
                  </a:ext>
                </a:extLst>
              </a:tr>
              <a:tr h="357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Аортокоронарное шунтирование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296197"/>
                  </a:ext>
                </a:extLst>
              </a:tr>
              <a:tr h="357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Операции при сложных пороках сердца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60229"/>
                  </a:ext>
                </a:extLst>
              </a:tr>
              <a:tr h="357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Имплантация </a:t>
                      </a:r>
                      <a:r>
                        <a:rPr lang="ru-RU" sz="1400" dirty="0" err="1" smtClean="0"/>
                        <a:t>окклюдера</a:t>
                      </a:r>
                      <a:r>
                        <a:rPr lang="ru-RU" sz="1400" dirty="0" smtClean="0"/>
                        <a:t> ВПС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ЭФИ РЧА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08087"/>
                  </a:ext>
                </a:extLst>
              </a:tr>
              <a:tr h="3576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Криоблация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Имплантация ЭКС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705466"/>
                  </a:ext>
                </a:extLst>
              </a:tr>
            </a:tbl>
          </a:graphicData>
        </a:graphic>
      </p:graphicFrame>
      <p:sp>
        <p:nvSpPr>
          <p:cNvPr id="4" name="Сердце 3"/>
          <p:cNvSpPr/>
          <p:nvPr/>
        </p:nvSpPr>
        <p:spPr>
          <a:xfrm>
            <a:off x="191344" y="1700808"/>
            <a:ext cx="792088" cy="72008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35960" y="404664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7159386" y="56647"/>
            <a:ext cx="4191421" cy="134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Проведено </a:t>
            </a:r>
            <a:r>
              <a:rPr lang="ru-RU" dirty="0" smtClean="0">
                <a:cs typeface="Times New Roman" panose="02020603050405020304" pitchFamily="18" charset="0"/>
              </a:rPr>
              <a:t>операций на открытом сердце:           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-  </a:t>
            </a:r>
            <a:r>
              <a:rPr lang="ru-RU" dirty="0" smtClean="0">
                <a:cs typeface="Times New Roman" panose="02020603050405020304" pitchFamily="18" charset="0"/>
              </a:rPr>
              <a:t>2018г</a:t>
            </a:r>
            <a:r>
              <a:rPr lang="ru-RU" dirty="0"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cs typeface="Times New Roman" panose="02020603050405020304" pitchFamily="18" charset="0"/>
              </a:rPr>
              <a:t>534;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- 2</a:t>
            </a:r>
            <a:r>
              <a:rPr lang="ru-RU" dirty="0" smtClean="0">
                <a:cs typeface="Times New Roman" panose="02020603050405020304" pitchFamily="18" charset="0"/>
              </a:rPr>
              <a:t>019г</a:t>
            </a:r>
            <a:r>
              <a:rPr lang="ru-RU" dirty="0"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cs typeface="Times New Roman" panose="02020603050405020304" pitchFamily="18" charset="0"/>
              </a:rPr>
              <a:t>611.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39816" y="4719052"/>
            <a:ext cx="2664296" cy="108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операции на магистральных сосудах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39816" y="5949280"/>
            <a:ext cx="2664295" cy="797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-  </a:t>
            </a:r>
            <a:r>
              <a:rPr lang="ru-RU" dirty="0" smtClean="0">
                <a:cs typeface="Times New Roman" panose="02020603050405020304" pitchFamily="18" charset="0"/>
              </a:rPr>
              <a:t>2018г</a:t>
            </a:r>
            <a:r>
              <a:rPr lang="ru-RU" dirty="0"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cs typeface="Times New Roman" panose="02020603050405020304" pitchFamily="18" charset="0"/>
              </a:rPr>
              <a:t>797;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- </a:t>
            </a:r>
            <a:r>
              <a:rPr lang="ru-RU" dirty="0" smtClean="0">
                <a:cs typeface="Times New Roman" panose="02020603050405020304" pitchFamily="18" charset="0"/>
              </a:rPr>
              <a:t>2019г</a:t>
            </a:r>
            <a:r>
              <a:rPr lang="ru-RU" dirty="0">
                <a:cs typeface="Times New Roman" panose="02020603050405020304" pitchFamily="18" charset="0"/>
              </a:rPr>
              <a:t>. – </a:t>
            </a:r>
            <a:r>
              <a:rPr lang="ru-RU" dirty="0" smtClean="0">
                <a:cs typeface="Times New Roman" panose="02020603050405020304" pitchFamily="18" charset="0"/>
              </a:rPr>
              <a:t>637.</a:t>
            </a:r>
            <a:endParaRPr lang="ru-RU" dirty="0"/>
          </a:p>
        </p:txBody>
      </p:sp>
      <p:sp>
        <p:nvSpPr>
          <p:cNvPr id="18" name="Прямоугольник с двумя усеченными соседними углами 17"/>
          <p:cNvSpPr/>
          <p:nvPr/>
        </p:nvSpPr>
        <p:spPr>
          <a:xfrm rot="10800000" flipH="1" flipV="1">
            <a:off x="8184232" y="4383381"/>
            <a:ext cx="3084387" cy="33567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СМП</a:t>
            </a:r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47374"/>
              </p:ext>
            </p:extLst>
          </p:nvPr>
        </p:nvGraphicFramePr>
        <p:xfrm>
          <a:off x="7896198" y="5013176"/>
          <a:ext cx="3960441" cy="1438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380854396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49837587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650205617"/>
                    </a:ext>
                  </a:extLst>
                </a:gridCol>
              </a:tblGrid>
              <a:tr h="4603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cs typeface="Times New Roman" panose="02020603050405020304" pitchFamily="18" charset="0"/>
                        </a:rPr>
                        <a:t>2019г.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597133"/>
                  </a:ext>
                </a:extLst>
              </a:tr>
              <a:tr h="4603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Операции на артериях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48014"/>
                  </a:ext>
                </a:extLst>
              </a:tr>
              <a:tr h="4603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Операции на венозной системе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274951"/>
                  </a:ext>
                </a:extLst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36" y="1988840"/>
            <a:ext cx="11737304" cy="432048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600" dirty="0" smtClean="0"/>
              <a:t>По Карагандинской области </a:t>
            </a:r>
            <a:r>
              <a:rPr lang="ru-RU" sz="2600" dirty="0"/>
              <a:t>пролечено с ОИМ 1445 пациентов из них </a:t>
            </a:r>
            <a:r>
              <a:rPr lang="ru-RU" sz="2600" dirty="0" smtClean="0"/>
              <a:t>1058 на </a:t>
            </a:r>
            <a:r>
              <a:rPr lang="ru-RU" sz="2600" dirty="0"/>
              <a:t>уровне МБ №</a:t>
            </a:r>
            <a:r>
              <a:rPr lang="ru-RU" sz="2600" dirty="0" smtClean="0"/>
              <a:t>2, что составило </a:t>
            </a:r>
            <a:r>
              <a:rPr lang="ru-RU" sz="2600" dirty="0"/>
              <a:t>73,2</a:t>
            </a:r>
            <a:r>
              <a:rPr lang="ru-RU" sz="2600" dirty="0" smtClean="0"/>
              <a:t>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600" dirty="0" smtClean="0"/>
              <a:t> За 2019 год отмечается </a:t>
            </a:r>
            <a:r>
              <a:rPr lang="ru-RU" sz="2600" dirty="0"/>
              <a:t>снижение летальности от </a:t>
            </a:r>
            <a:r>
              <a:rPr lang="ru-RU" sz="2600" dirty="0" smtClean="0"/>
              <a:t>ОИМ по области </a:t>
            </a:r>
            <a:r>
              <a:rPr lang="ru-RU" sz="2600" b="1" u="sng" dirty="0" smtClean="0"/>
              <a:t>на </a:t>
            </a:r>
            <a:r>
              <a:rPr lang="ru-RU" sz="2600" b="1" u="sng" dirty="0"/>
              <a:t>1% </a:t>
            </a:r>
            <a:r>
              <a:rPr lang="ru-RU" sz="2600" b="1" u="sng" dirty="0" smtClean="0"/>
              <a:t> (</a:t>
            </a:r>
            <a:r>
              <a:rPr lang="ru-RU" sz="2600" dirty="0" smtClean="0"/>
              <a:t>с </a:t>
            </a:r>
            <a:r>
              <a:rPr lang="ru-RU" sz="2600" dirty="0"/>
              <a:t>10,4% на 9,4</a:t>
            </a:r>
            <a:r>
              <a:rPr lang="ru-RU" sz="2600" dirty="0" smtClean="0"/>
              <a:t>%), при </a:t>
            </a:r>
            <a:r>
              <a:rPr lang="ru-RU" sz="2600" dirty="0"/>
              <a:t>этом снижение до суточной </a:t>
            </a:r>
            <a:r>
              <a:rPr lang="ru-RU" sz="2600" dirty="0" smtClean="0"/>
              <a:t>летальности </a:t>
            </a:r>
            <a:r>
              <a:rPr lang="ru-RU" sz="2600" dirty="0"/>
              <a:t>составил </a:t>
            </a:r>
            <a:r>
              <a:rPr lang="ru-RU" sz="2600" dirty="0" smtClean="0"/>
              <a:t>0,5</a:t>
            </a:r>
            <a:r>
              <a:rPr lang="ru-RU" sz="2600" dirty="0"/>
              <a:t>% ( с 4,9 на 4,4</a:t>
            </a:r>
            <a:r>
              <a:rPr lang="ru-RU" sz="2600" dirty="0" smtClean="0"/>
              <a:t>%).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600" dirty="0" smtClean="0"/>
              <a:t>На уровне МБ№2 снижение летальности  от ОИМ на 0,8% (с 8,5% до 7,7%)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/>
              <a:t> </a:t>
            </a:r>
            <a:endParaRPr lang="ru-RU" sz="2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4784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/>
              <a:t>Острый инфаркт миокарда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дицинское оформление (16:9)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_TF02901024.potx" id="{D1BF71CF-48A8-4CA5-9536-5C6BD00C3639}" vid="{9DC5761E-4E24-4255-A17D-0FB3B0F56144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1854</TotalTime>
  <Words>1854</Words>
  <Application>Microsoft Office PowerPoint</Application>
  <PresentationFormat>Широкоэкранный</PresentationFormat>
  <Paragraphs>327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Courier New</vt:lpstr>
      <vt:lpstr>Franklin Gothic Medium</vt:lpstr>
      <vt:lpstr>Times New Roman</vt:lpstr>
      <vt:lpstr>Wingdings</vt:lpstr>
      <vt:lpstr>Медицинское оформление (16:9)</vt:lpstr>
      <vt:lpstr>Годовой отчёт  за 2019 год</vt:lpstr>
      <vt:lpstr>Структура предприятия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работы круглосуточного стационара</vt:lpstr>
      <vt:lpstr>Проведено операций:             -  2018г. – 2757; - 2019г. – 2826.</vt:lpstr>
      <vt:lpstr>Острый инфаркт миокарда</vt:lpstr>
      <vt:lpstr>Презентация PowerPoint</vt:lpstr>
      <vt:lpstr>Объем оказания помощи пациентам с ОИМ</vt:lpstr>
      <vt:lpstr>Анализ летальности при остром инфаркте миокарда</vt:lpstr>
      <vt:lpstr>Презентация PowerPoint</vt:lpstr>
      <vt:lpstr>Презентация PowerPoint</vt:lpstr>
      <vt:lpstr>Презентация PowerPoint</vt:lpstr>
      <vt:lpstr>Детская кардиохирургия:</vt:lpstr>
      <vt:lpstr>Презентация PowerPoint</vt:lpstr>
      <vt:lpstr>Презентация PowerPoint</vt:lpstr>
      <vt:lpstr>Сравнительная таблица по категориям сложности среди оперированных детей:   </vt:lpstr>
      <vt:lpstr>Выводы:</vt:lpstr>
      <vt:lpstr>Выводы:</vt:lpstr>
      <vt:lpstr>Выводы:</vt:lpstr>
      <vt:lpstr>Выводы:</vt:lpstr>
      <vt:lpstr>Выводы: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</dc:title>
  <dc:creator>User</dc:creator>
  <cp:lastModifiedBy>Stan</cp:lastModifiedBy>
  <cp:revision>166</cp:revision>
  <cp:lastPrinted>2020-01-31T09:03:16Z</cp:lastPrinted>
  <dcterms:created xsi:type="dcterms:W3CDTF">2019-11-14T18:03:25Z</dcterms:created>
  <dcterms:modified xsi:type="dcterms:W3CDTF">2021-10-15T09:33:35Z</dcterms:modified>
</cp:coreProperties>
</file>